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78" r:id="rId11"/>
    <p:sldId id="266" r:id="rId12"/>
    <p:sldId id="267" r:id="rId13"/>
    <p:sldId id="268" r:id="rId14"/>
    <p:sldId id="269" r:id="rId15"/>
    <p:sldId id="270" r:id="rId16"/>
    <p:sldId id="271" r:id="rId17"/>
    <p:sldId id="274" r:id="rId18"/>
    <p:sldId id="275" r:id="rId19"/>
    <p:sldId id="276" r:id="rId20"/>
    <p:sldId id="277"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08-Mar-23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08-Mar-23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08-Mar-23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08-Mar-23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08-Mar-23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08-Mar-23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08-Mar-23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981C-60A9-4B66-A5E9-984658BF69F1}"/>
              </a:ext>
            </a:extLst>
          </p:cNvPr>
          <p:cNvSpPr>
            <a:spLocks noGrp="1"/>
          </p:cNvSpPr>
          <p:nvPr>
            <p:ph type="ctrTitle"/>
          </p:nvPr>
        </p:nvSpPr>
        <p:spPr>
          <a:xfrm>
            <a:off x="1038841" y="163618"/>
            <a:ext cx="10094936" cy="2743200"/>
          </a:xfrm>
        </p:spPr>
        <p:txBody>
          <a:bodyPr anchor="ctr"/>
          <a:lstStyle/>
          <a:p>
            <a:pPr algn="ctr"/>
            <a:r>
              <a:rPr lang="en-US" sz="6000" dirty="0">
                <a:solidFill>
                  <a:schemeClr val="accent6">
                    <a:lumMod val="40000"/>
                    <a:lumOff val="60000"/>
                  </a:schemeClr>
                </a:solidFill>
                <a:latin typeface="Berlin Sans FB" panose="020E0602020502020306" pitchFamily="34" charset="0"/>
              </a:rPr>
              <a:t>CAPSTON PROJECT-1</a:t>
            </a:r>
            <a:br>
              <a:rPr lang="en-US" dirty="0">
                <a:latin typeface="Bahnschrift SemiBold SemiConden" panose="020B0502040204020203" pitchFamily="34" charset="0"/>
              </a:rPr>
            </a:br>
            <a:r>
              <a:rPr lang="en-US" sz="5400" dirty="0">
                <a:solidFill>
                  <a:schemeClr val="accent3">
                    <a:lumMod val="40000"/>
                    <a:lumOff val="60000"/>
                  </a:schemeClr>
                </a:solidFill>
                <a:latin typeface="Bahnschrift SemiBold SemiConden" panose="020B0502040204020203" pitchFamily="34" charset="0"/>
              </a:rPr>
              <a:t>Play Store App and Review analysis</a:t>
            </a:r>
          </a:p>
        </p:txBody>
      </p:sp>
      <p:sp>
        <p:nvSpPr>
          <p:cNvPr id="3" name="Subtitle 2">
            <a:extLst>
              <a:ext uri="{FF2B5EF4-FFF2-40B4-BE49-F238E27FC236}">
                <a16:creationId xmlns:a16="http://schemas.microsoft.com/office/drawing/2014/main" id="{D5EFB70E-4294-41C4-BF24-FFA39D3568D1}"/>
              </a:ext>
            </a:extLst>
          </p:cNvPr>
          <p:cNvSpPr>
            <a:spLocks noGrp="1"/>
          </p:cNvSpPr>
          <p:nvPr>
            <p:ph type="subTitle" idx="1"/>
          </p:nvPr>
        </p:nvSpPr>
        <p:spPr>
          <a:xfrm>
            <a:off x="1154955" y="2723409"/>
            <a:ext cx="9984100" cy="1122878"/>
          </a:xfrm>
        </p:spPr>
        <p:txBody>
          <a:bodyPr/>
          <a:lstStyle/>
          <a:p>
            <a:pPr algn="ctr"/>
            <a:r>
              <a:rPr lang="en-US" b="1" i="1" dirty="0"/>
              <a:t>By</a:t>
            </a:r>
          </a:p>
          <a:p>
            <a:pPr algn="ctr"/>
            <a:r>
              <a:rPr lang="en-US" b="1" i="1" dirty="0" err="1"/>
              <a:t>balkrishna</a:t>
            </a:r>
            <a:r>
              <a:rPr lang="en-US" b="1" i="1" dirty="0"/>
              <a:t> Tiwari</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1DA11BD1-7F8F-45B2-80E7-52DA45B1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uertedevelopers.com/assets/img/projects/appdevelopmenttechnology.gif">
            <a:extLst>
              <a:ext uri="{FF2B5EF4-FFF2-40B4-BE49-F238E27FC236}">
                <a16:creationId xmlns:a16="http://schemas.microsoft.com/office/drawing/2014/main" id="{163EF815-5B0E-4419-9F42-A961FD9CFCD6}"/>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5143" y="2906818"/>
            <a:ext cx="6502400" cy="39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7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984C-EDC1-4036-AA9D-16BFF2E5ACCA}"/>
              </a:ext>
            </a:extLst>
          </p:cNvPr>
          <p:cNvSpPr>
            <a:spLocks noGrp="1"/>
          </p:cNvSpPr>
          <p:nvPr>
            <p:ph type="title"/>
          </p:nvPr>
        </p:nvSpPr>
        <p:spPr>
          <a:xfrm>
            <a:off x="646111" y="207818"/>
            <a:ext cx="9647816" cy="637309"/>
          </a:xfrm>
        </p:spPr>
        <p:txBody>
          <a:bodyPr/>
          <a:lstStyle/>
          <a:p>
            <a:r>
              <a:rPr lang="en-US" sz="2400" dirty="0"/>
              <a:t>Correlation heat map for variables within paid app only</a:t>
            </a:r>
          </a:p>
        </p:txBody>
      </p:sp>
      <p:pic>
        <p:nvPicPr>
          <p:cNvPr id="12290" name="Picture 2">
            <a:extLst>
              <a:ext uri="{FF2B5EF4-FFF2-40B4-BE49-F238E27FC236}">
                <a16:creationId xmlns:a16="http://schemas.microsoft.com/office/drawing/2014/main" id="{A75B80E1-1ACE-4974-A887-AD2A1D4D6B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044" y="1288473"/>
            <a:ext cx="10857920" cy="5293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uter Vision Png Transparent - Parque Estadual Da Serra Do Papagaio, Vision Png - free transparent png images - pngaaa.com">
            <a:extLst>
              <a:ext uri="{FF2B5EF4-FFF2-40B4-BE49-F238E27FC236}">
                <a16:creationId xmlns:a16="http://schemas.microsoft.com/office/drawing/2014/main" id="{028F797B-ED1D-4380-AD4C-9D9D92783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1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808046"/>
          </a:xfrm>
        </p:spPr>
        <p:txBody>
          <a:bodyPr/>
          <a:lstStyle/>
          <a:p>
            <a:r>
              <a:rPr lang="en-US" sz="3200" dirty="0"/>
              <a:t>Number of apps available in each category</a:t>
            </a:r>
          </a:p>
        </p:txBody>
      </p:sp>
      <p:pic>
        <p:nvPicPr>
          <p:cNvPr id="4" name="Content Placeholder 3" descr="C:\Users\MY\AppData\Local\Microsoft\Windows\INetCache\Content.MSO\2CFC2D13.tmp">
            <a:extLst>
              <a:ext uri="{FF2B5EF4-FFF2-40B4-BE49-F238E27FC236}">
                <a16:creationId xmlns:a16="http://schemas.microsoft.com/office/drawing/2014/main" id="{0EA2118C-B117-487A-A760-B0054925109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399309"/>
            <a:ext cx="4459065" cy="4876800"/>
          </a:xfrm>
          <a:prstGeom prst="rect">
            <a:avLst/>
          </a:prstGeom>
          <a:noFill/>
          <a:ln>
            <a:noFill/>
          </a:ln>
        </p:spPr>
      </p:pic>
      <p:pic>
        <p:nvPicPr>
          <p:cNvPr id="5" name="Picture 4" descr="C:\Users\MY\AppData\Local\Microsoft\Windows\INetCache\Content.MSO\E3EDFB99.tmp">
            <a:extLst>
              <a:ext uri="{FF2B5EF4-FFF2-40B4-BE49-F238E27FC236}">
                <a16:creationId xmlns:a16="http://schemas.microsoft.com/office/drawing/2014/main" id="{D2CC92D1-4214-496E-A7EE-1F3D2F22DD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175" y="1399309"/>
            <a:ext cx="6546498" cy="4876800"/>
          </a:xfrm>
          <a:prstGeom prst="rect">
            <a:avLst/>
          </a:prstGeom>
          <a:noFill/>
          <a:ln>
            <a:noFill/>
          </a:ln>
        </p:spPr>
      </p:pic>
      <p:pic>
        <p:nvPicPr>
          <p:cNvPr id="6" name="Picture 4" descr="Computer Vision Png Transparent - Parque Estadual Da Serra Do Papagaio, Vision Png - free transparent png images - pngaaa.com">
            <a:extLst>
              <a:ext uri="{FF2B5EF4-FFF2-40B4-BE49-F238E27FC236}">
                <a16:creationId xmlns:a16="http://schemas.microsoft.com/office/drawing/2014/main" id="{51DF8CA4-D2A3-4957-B334-D181D3CE5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3200" dirty="0"/>
              <a:t>Rating distribution within apps</a:t>
            </a:r>
          </a:p>
        </p:txBody>
      </p:sp>
      <p:pic>
        <p:nvPicPr>
          <p:cNvPr id="7" name="Content Placeholder 6" descr="C:\Users\MY\AppData\Local\Microsoft\Windows\INetCache\Content.MSO\EABE5DF5.tmp">
            <a:extLst>
              <a:ext uri="{FF2B5EF4-FFF2-40B4-BE49-F238E27FC236}">
                <a16:creationId xmlns:a16="http://schemas.microsoft.com/office/drawing/2014/main" id="{F9163CE8-0DAA-47C5-893E-E5D082D02E4C}"/>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50327" y="1219201"/>
            <a:ext cx="7550728" cy="2701636"/>
          </a:xfrm>
          <a:prstGeom prst="rect">
            <a:avLst/>
          </a:prstGeom>
          <a:noFill/>
          <a:ln>
            <a:noFill/>
          </a:ln>
        </p:spPr>
      </p:pic>
      <p:pic>
        <p:nvPicPr>
          <p:cNvPr id="8" name="Picture 7" descr="C:\Users\MY\AppData\Local\Microsoft\Windows\INetCache\Content.MSO\F22178CB.tmp">
            <a:extLst>
              <a:ext uri="{FF2B5EF4-FFF2-40B4-BE49-F238E27FC236}">
                <a16:creationId xmlns:a16="http://schemas.microsoft.com/office/drawing/2014/main" id="{145FCFB8-F8A8-49BB-A497-41AE4E48377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0327" y="3920836"/>
            <a:ext cx="7550728" cy="2484445"/>
          </a:xfrm>
          <a:prstGeom prst="rect">
            <a:avLst/>
          </a:prstGeom>
          <a:noFill/>
          <a:ln>
            <a:noFill/>
          </a:ln>
        </p:spPr>
      </p:pic>
      <p:pic>
        <p:nvPicPr>
          <p:cNvPr id="9" name="Picture 8" descr="C:\Users\MY\AppData\Local\Microsoft\Windows\INetCache\Content.MSO\C7177A0F.tmp">
            <a:extLst>
              <a:ext uri="{FF2B5EF4-FFF2-40B4-BE49-F238E27FC236}">
                <a16:creationId xmlns:a16="http://schemas.microsoft.com/office/drawing/2014/main" id="{D9E16880-CF5D-42BD-B36B-617389C3C93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6111" y="1219201"/>
            <a:ext cx="3704216" cy="5186080"/>
          </a:xfrm>
          <a:prstGeom prst="rect">
            <a:avLst/>
          </a:prstGeom>
          <a:noFill/>
          <a:ln>
            <a:noFill/>
          </a:ln>
        </p:spPr>
      </p:pic>
      <p:pic>
        <p:nvPicPr>
          <p:cNvPr id="10" name="Picture 4" descr="Computer Vision Png Transparent - Parque Estadual Da Serra Do Papagaio, Vision Png - free transparent png images - pngaaa.com">
            <a:extLst>
              <a:ext uri="{FF2B5EF4-FFF2-40B4-BE49-F238E27FC236}">
                <a16:creationId xmlns:a16="http://schemas.microsoft.com/office/drawing/2014/main" id="{6567CCBA-8EA7-48A3-BC0C-6F038DADF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09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Total number of installations within app and its category</a:t>
            </a:r>
          </a:p>
        </p:txBody>
      </p:sp>
      <p:pic>
        <p:nvPicPr>
          <p:cNvPr id="10" name="Content Placeholder 9" descr="C:\Users\MY\AppData\Local\Microsoft\Windows\INetCache\Content.MSO\89031811.tmp">
            <a:extLst>
              <a:ext uri="{FF2B5EF4-FFF2-40B4-BE49-F238E27FC236}">
                <a16:creationId xmlns:a16="http://schemas.microsoft.com/office/drawing/2014/main" id="{FCDA1F66-5750-4EC6-B4D4-D9488B8C72E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207510"/>
            <a:ext cx="3836363" cy="5197771"/>
          </a:xfrm>
          <a:prstGeom prst="rect">
            <a:avLst/>
          </a:prstGeom>
          <a:noFill/>
          <a:ln>
            <a:noFill/>
          </a:ln>
        </p:spPr>
      </p:pic>
      <p:pic>
        <p:nvPicPr>
          <p:cNvPr id="12" name="Picture 11" descr="C:\Users\MY\AppData\Local\Microsoft\Windows\INetCache\Content.MSO\5A826547.tmp">
            <a:extLst>
              <a:ext uri="{FF2B5EF4-FFF2-40B4-BE49-F238E27FC236}">
                <a16:creationId xmlns:a16="http://schemas.microsoft.com/office/drawing/2014/main" id="{84BFD078-9DB3-4833-8B8B-A3F1C021A2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18192" y="1207510"/>
            <a:ext cx="3430693" cy="1781175"/>
          </a:xfrm>
          <a:prstGeom prst="rect">
            <a:avLst/>
          </a:prstGeom>
          <a:noFill/>
          <a:ln>
            <a:noFill/>
          </a:ln>
        </p:spPr>
      </p:pic>
      <p:pic>
        <p:nvPicPr>
          <p:cNvPr id="13" name="Picture 12" descr="C:\Users\MY\AppData\Local\Microsoft\Windows\INetCache\Content.MSO\6C42B77F.tmp">
            <a:extLst>
              <a:ext uri="{FF2B5EF4-FFF2-40B4-BE49-F238E27FC236}">
                <a16:creationId xmlns:a16="http://schemas.microsoft.com/office/drawing/2014/main" id="{98444F6F-794C-4694-8FA9-87FEED9198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81829" y="1207510"/>
            <a:ext cx="3840480" cy="5197770"/>
          </a:xfrm>
          <a:prstGeom prst="rect">
            <a:avLst/>
          </a:prstGeom>
          <a:noFill/>
          <a:ln>
            <a:noFill/>
          </a:ln>
        </p:spPr>
      </p:pic>
      <p:pic>
        <p:nvPicPr>
          <p:cNvPr id="2050" name="Picture 2">
            <a:extLst>
              <a:ext uri="{FF2B5EF4-FFF2-40B4-BE49-F238E27FC236}">
                <a16:creationId xmlns:a16="http://schemas.microsoft.com/office/drawing/2014/main" id="{4A07773F-2F9C-4E12-8081-90D526DA7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192" y="2988685"/>
            <a:ext cx="3430693" cy="34165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omputer Vision Png Transparent - Parque Estadual Da Serra Do Papagaio, Vision Png - free transparent png images - pngaaa.com">
            <a:extLst>
              <a:ext uri="{FF2B5EF4-FFF2-40B4-BE49-F238E27FC236}">
                <a16:creationId xmlns:a16="http://schemas.microsoft.com/office/drawing/2014/main" id="{C3F61711-5A1D-48CF-9647-F1389E552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049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Distribution of reviews within Apps and its category</a:t>
            </a:r>
          </a:p>
        </p:txBody>
      </p:sp>
      <p:pic>
        <p:nvPicPr>
          <p:cNvPr id="8" name="Picture 7" descr="C:\Users\MY\AppData\Local\Microsoft\Windows\INetCache\Content.MSO\FEDE2CE5.tmp">
            <a:extLst>
              <a:ext uri="{FF2B5EF4-FFF2-40B4-BE49-F238E27FC236}">
                <a16:creationId xmlns:a16="http://schemas.microsoft.com/office/drawing/2014/main" id="{8591B510-3C95-4664-8E80-286B51437E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8074" y="1219200"/>
            <a:ext cx="6144290" cy="5292436"/>
          </a:xfrm>
          <a:prstGeom prst="rect">
            <a:avLst/>
          </a:prstGeom>
          <a:noFill/>
          <a:ln>
            <a:noFill/>
          </a:ln>
        </p:spPr>
      </p:pic>
      <p:pic>
        <p:nvPicPr>
          <p:cNvPr id="9" name="Picture 8" descr="C:\Users\MY\AppData\Local\Microsoft\Windows\INetCache\Content.MSO\7DFF553B.tmp">
            <a:extLst>
              <a:ext uri="{FF2B5EF4-FFF2-40B4-BE49-F238E27FC236}">
                <a16:creationId xmlns:a16="http://schemas.microsoft.com/office/drawing/2014/main" id="{8902B70C-7FCD-499E-BF7D-6F59D68EE1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42364" y="1219201"/>
            <a:ext cx="5451562" cy="2660072"/>
          </a:xfrm>
          <a:prstGeom prst="rect">
            <a:avLst/>
          </a:prstGeom>
          <a:noFill/>
          <a:ln>
            <a:noFill/>
          </a:ln>
        </p:spPr>
      </p:pic>
      <p:pic>
        <p:nvPicPr>
          <p:cNvPr id="3076" name="Picture 4">
            <a:extLst>
              <a:ext uri="{FF2B5EF4-FFF2-40B4-BE49-F238E27FC236}">
                <a16:creationId xmlns:a16="http://schemas.microsoft.com/office/drawing/2014/main" id="{1EF563C4-6801-46FF-8388-E91CE7A5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363" y="3865418"/>
            <a:ext cx="5451562" cy="26462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mputer Vision Png Transparent - Parque Estadual Da Serra Do Papagaio, Vision Png - free transparent png images - pngaaa.com">
            <a:extLst>
              <a:ext uri="{FF2B5EF4-FFF2-40B4-BE49-F238E27FC236}">
                <a16:creationId xmlns:a16="http://schemas.microsoft.com/office/drawing/2014/main" id="{D6E400D2-D993-46F4-9A45-F04B805DE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41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Analysis of Paid Apps</a:t>
            </a:r>
          </a:p>
        </p:txBody>
      </p:sp>
      <p:pic>
        <p:nvPicPr>
          <p:cNvPr id="5" name="Picture 4" descr="C:\Users\MY\AppData\Local\Microsoft\Windows\INetCache\Content.MSO\E231DE01.tmp">
            <a:extLst>
              <a:ext uri="{FF2B5EF4-FFF2-40B4-BE49-F238E27FC236}">
                <a16:creationId xmlns:a16="http://schemas.microsoft.com/office/drawing/2014/main" id="{FFDE9BC1-E706-4C3C-A22F-96777BB423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3820" y="1264747"/>
            <a:ext cx="4133707" cy="2337435"/>
          </a:xfrm>
          <a:prstGeom prst="rect">
            <a:avLst/>
          </a:prstGeom>
          <a:noFill/>
          <a:ln>
            <a:noFill/>
          </a:ln>
        </p:spPr>
      </p:pic>
      <p:pic>
        <p:nvPicPr>
          <p:cNvPr id="6" name="Picture 5" descr="C:\Users\MY\AppData\Local\Microsoft\Windows\INetCache\Content.MSO\E60550B7.tmp">
            <a:extLst>
              <a:ext uri="{FF2B5EF4-FFF2-40B4-BE49-F238E27FC236}">
                <a16:creationId xmlns:a16="http://schemas.microsoft.com/office/drawing/2014/main" id="{868E8087-9678-4051-B20B-146B16D89DC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7527" y="1264747"/>
            <a:ext cx="6830291" cy="5140535"/>
          </a:xfrm>
          <a:prstGeom prst="rect">
            <a:avLst/>
          </a:prstGeom>
          <a:noFill/>
          <a:ln>
            <a:noFill/>
          </a:ln>
        </p:spPr>
      </p:pic>
      <p:pic>
        <p:nvPicPr>
          <p:cNvPr id="7" name="Picture 6" descr="C:\Users\MY\AppData\Local\Microsoft\Windows\INetCache\Content.MSO\C71310EF.tmp">
            <a:extLst>
              <a:ext uri="{FF2B5EF4-FFF2-40B4-BE49-F238E27FC236}">
                <a16:creationId xmlns:a16="http://schemas.microsoft.com/office/drawing/2014/main" id="{C019DD31-DA1F-48A3-9344-FF7F95E841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3820" y="3532909"/>
            <a:ext cx="4133707" cy="2872373"/>
          </a:xfrm>
          <a:prstGeom prst="rect">
            <a:avLst/>
          </a:prstGeom>
          <a:noFill/>
          <a:ln>
            <a:noFill/>
          </a:ln>
        </p:spPr>
      </p:pic>
      <p:pic>
        <p:nvPicPr>
          <p:cNvPr id="10" name="Picture 4" descr="Computer Vision Png Transparent - Parque Estadual Da Serra Do Papagaio, Vision Png - free transparent png images - pngaaa.com">
            <a:extLst>
              <a:ext uri="{FF2B5EF4-FFF2-40B4-BE49-F238E27FC236}">
                <a16:creationId xmlns:a16="http://schemas.microsoft.com/office/drawing/2014/main" id="{4CD4CA5B-B51A-4BDF-B131-E3A8713B6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75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(Overview of written reviews)</a:t>
            </a:r>
          </a:p>
        </p:txBody>
      </p:sp>
      <p:pic>
        <p:nvPicPr>
          <p:cNvPr id="8" name="Picture 7" descr="C:\Users\MY\AppData\Local\Microsoft\Windows\INetCache\Content.MSO\24A60DAB.tmp">
            <a:extLst>
              <a:ext uri="{FF2B5EF4-FFF2-40B4-BE49-F238E27FC236}">
                <a16:creationId xmlns:a16="http://schemas.microsoft.com/office/drawing/2014/main" id="{600EEF73-3EF4-4640-9A8E-6F69E6C625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1219199"/>
            <a:ext cx="5851671" cy="5186083"/>
          </a:xfrm>
          <a:prstGeom prst="rect">
            <a:avLst/>
          </a:prstGeom>
          <a:noFill/>
          <a:ln>
            <a:noFill/>
          </a:ln>
        </p:spPr>
      </p:pic>
      <p:pic>
        <p:nvPicPr>
          <p:cNvPr id="7170" name="Picture 2">
            <a:extLst>
              <a:ext uri="{FF2B5EF4-FFF2-40B4-BE49-F238E27FC236}">
                <a16:creationId xmlns:a16="http://schemas.microsoft.com/office/drawing/2014/main" id="{6E0B2F8F-B4F7-4F2D-9BBD-C4F88116B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782" y="1219199"/>
            <a:ext cx="5375563" cy="51860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omputer Vision Png Transparent - Parque Estadual Da Serra Do Papagaio, Vision Png - free transparent png images - pngaaa.com">
            <a:extLst>
              <a:ext uri="{FF2B5EF4-FFF2-40B4-BE49-F238E27FC236}">
                <a16:creationId xmlns:a16="http://schemas.microsoft.com/office/drawing/2014/main" id="{94C79A74-A30D-4D5E-851A-1BA53E0DA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85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on category of App</a:t>
            </a:r>
          </a:p>
        </p:txBody>
      </p:sp>
      <p:pic>
        <p:nvPicPr>
          <p:cNvPr id="5122" name="Picture 2">
            <a:extLst>
              <a:ext uri="{FF2B5EF4-FFF2-40B4-BE49-F238E27FC236}">
                <a16:creationId xmlns:a16="http://schemas.microsoft.com/office/drawing/2014/main" id="{510E32A3-E82A-45FE-B9FC-2A07D0CEC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6" y="1274618"/>
            <a:ext cx="11651673" cy="5389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639B9804-9831-4788-ABF7-DA939EF9B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8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on primary genres of app</a:t>
            </a:r>
          </a:p>
        </p:txBody>
      </p:sp>
      <p:pic>
        <p:nvPicPr>
          <p:cNvPr id="10242" name="Picture 2">
            <a:extLst>
              <a:ext uri="{FF2B5EF4-FFF2-40B4-BE49-F238E27FC236}">
                <a16:creationId xmlns:a16="http://schemas.microsoft.com/office/drawing/2014/main" id="{156BAF6E-8A5E-4F30-A51B-07177704D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6" y="1288473"/>
            <a:ext cx="11665529" cy="54171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247EDC84-FAE9-4425-A1D9-8F8023069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36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on 20highest reviewed apps</a:t>
            </a:r>
          </a:p>
        </p:txBody>
      </p:sp>
      <p:pic>
        <p:nvPicPr>
          <p:cNvPr id="9218" name="Picture 2">
            <a:extLst>
              <a:ext uri="{FF2B5EF4-FFF2-40B4-BE49-F238E27FC236}">
                <a16:creationId xmlns:a16="http://schemas.microsoft.com/office/drawing/2014/main" id="{90146B9C-86CF-4C6C-9120-131B5AD07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6" y="1275484"/>
            <a:ext cx="11873346" cy="5374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5C15803E-3FC4-4B39-A41B-AEBA0026C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45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F4AB-E220-4F76-97D0-08147D0342ED}"/>
              </a:ext>
            </a:extLst>
          </p:cNvPr>
          <p:cNvSpPr>
            <a:spLocks noGrp="1"/>
          </p:cNvSpPr>
          <p:nvPr>
            <p:ph type="title"/>
          </p:nvPr>
        </p:nvSpPr>
        <p:spPr>
          <a:xfrm>
            <a:off x="646111" y="452718"/>
            <a:ext cx="10797744" cy="891173"/>
          </a:xfrm>
        </p:spPr>
        <p:txBody>
          <a:bodyPr/>
          <a:lstStyle/>
          <a:p>
            <a:pPr algn="ctr"/>
            <a:r>
              <a:rPr lang="en-US" dirty="0">
                <a:latin typeface="Cooper Black" panose="0208090404030B020404" pitchFamily="18" charset="0"/>
              </a:rPr>
              <a:t>WHY APPS SO IMPORTENT</a:t>
            </a:r>
          </a:p>
        </p:txBody>
      </p:sp>
      <p:sp>
        <p:nvSpPr>
          <p:cNvPr id="3" name="Content Placeholder 2">
            <a:extLst>
              <a:ext uri="{FF2B5EF4-FFF2-40B4-BE49-F238E27FC236}">
                <a16:creationId xmlns:a16="http://schemas.microsoft.com/office/drawing/2014/main" id="{0E370D12-9E56-44E5-B052-636DFD2226DE}"/>
              </a:ext>
            </a:extLst>
          </p:cNvPr>
          <p:cNvSpPr>
            <a:spLocks noGrp="1"/>
          </p:cNvSpPr>
          <p:nvPr>
            <p:ph idx="1"/>
          </p:nvPr>
        </p:nvSpPr>
        <p:spPr>
          <a:xfrm>
            <a:off x="645132" y="1634836"/>
            <a:ext cx="10978832" cy="4896593"/>
          </a:xfrm>
          <a:prstGeom prst="rect">
            <a:avLst/>
          </a:prstGeom>
        </p:spPr>
        <p:txBody>
          <a:bodyPr numCol="2">
            <a:normAutofit/>
          </a:bodyPr>
          <a:lstStyle/>
          <a:p>
            <a:r>
              <a:rPr lang="en-US" sz="1400" dirty="0"/>
              <a:t>Advent of Digital technology</a:t>
            </a:r>
          </a:p>
          <a:p>
            <a:endParaRPr lang="en-US" sz="1400" dirty="0"/>
          </a:p>
          <a:p>
            <a:pPr marL="0" indent="0">
              <a:buNone/>
            </a:pPr>
            <a:endParaRPr lang="en-US" sz="1400" dirty="0"/>
          </a:p>
          <a:p>
            <a:pPr marL="0" indent="0">
              <a:buNone/>
            </a:pPr>
            <a:endParaRPr lang="en-US" sz="1400" dirty="0"/>
          </a:p>
          <a:p>
            <a:r>
              <a:rPr lang="en-US" sz="1400" dirty="0"/>
              <a:t>2. </a:t>
            </a:r>
            <a:r>
              <a:rPr lang="en-US" sz="1400" dirty="0" err="1"/>
              <a:t>Goverments</a:t>
            </a:r>
            <a:r>
              <a:rPr lang="en-US" sz="1400" dirty="0"/>
              <a:t> push towards digital economy and e-governance</a:t>
            </a:r>
          </a:p>
          <a:p>
            <a:pPr marL="0" indent="0">
              <a:buNone/>
            </a:pPr>
            <a:endParaRPr lang="en-US" sz="1400" dirty="0"/>
          </a:p>
          <a:p>
            <a:pPr marL="0" indent="0">
              <a:buNone/>
            </a:pPr>
            <a:endParaRPr lang="en-US" sz="1400" dirty="0"/>
          </a:p>
          <a:p>
            <a:pPr marL="0" indent="0">
              <a:buNone/>
            </a:pPr>
            <a:endParaRPr lang="en-US" sz="1400" dirty="0"/>
          </a:p>
          <a:p>
            <a:r>
              <a:rPr lang="en-US" sz="1400" dirty="0"/>
              <a:t>3. Flow of app on app store</a:t>
            </a:r>
          </a:p>
          <a:p>
            <a:endParaRPr lang="en-US" sz="1400" dirty="0"/>
          </a:p>
          <a:p>
            <a:endParaRPr lang="en-US" sz="1400" dirty="0"/>
          </a:p>
          <a:p>
            <a:endParaRPr lang="en-US" sz="1400" dirty="0"/>
          </a:p>
          <a:p>
            <a:endParaRPr lang="en-US" sz="1400" dirty="0"/>
          </a:p>
          <a:p>
            <a:r>
              <a:rPr lang="en-US" sz="1400" dirty="0"/>
              <a:t>4. User base for apps</a:t>
            </a:r>
          </a:p>
          <a:p>
            <a:endParaRPr lang="en-US" sz="1400" dirty="0"/>
          </a:p>
          <a:p>
            <a:pPr marL="0" indent="0">
              <a:buNone/>
            </a:pPr>
            <a:endParaRPr lang="en-US" sz="1400" dirty="0"/>
          </a:p>
          <a:p>
            <a:endParaRPr lang="en-US" sz="1400" dirty="0"/>
          </a:p>
          <a:p>
            <a:r>
              <a:rPr lang="en-US" sz="1400" dirty="0"/>
              <a:t>5. Popularity of apps</a:t>
            </a:r>
          </a:p>
          <a:p>
            <a:endParaRPr lang="en-US" sz="1400" dirty="0"/>
          </a:p>
          <a:p>
            <a:endParaRPr lang="en-US" sz="1400" dirty="0"/>
          </a:p>
          <a:p>
            <a:endParaRPr lang="en-US" sz="1400" dirty="0"/>
          </a:p>
          <a:p>
            <a:r>
              <a:rPr lang="en-US" sz="1400" dirty="0"/>
              <a:t>6. Users behavior on specific apps</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5EFC53AE-5886-4336-9E0C-899186207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lectronic Icon Vector Set. Technology Illustration Sign Collection.  Computer Symbol. Data Logo Stock Vector - Illustration of icon,  logodigital: 185743360">
            <a:extLst>
              <a:ext uri="{FF2B5EF4-FFF2-40B4-BE49-F238E27FC236}">
                <a16:creationId xmlns:a16="http://schemas.microsoft.com/office/drawing/2014/main" id="{6BA9193C-8B2B-4FA5-852D-9AA3C1CC4F0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503" y="195333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ltiple users silhouette - Free people icons">
            <a:extLst>
              <a:ext uri="{FF2B5EF4-FFF2-40B4-BE49-F238E27FC236}">
                <a16:creationId xmlns:a16="http://schemas.microsoft.com/office/drawing/2014/main" id="{3105B762-A58A-4B1B-B275-FF64C1B3D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059" y="195942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uy Satyamev Jayate Sign Glass Framed Posters &amp; ArtPrints Online India -  PosterMonk - POSTERMONK">
            <a:extLst>
              <a:ext uri="{FF2B5EF4-FFF2-40B4-BE49-F238E27FC236}">
                <a16:creationId xmlns:a16="http://schemas.microsoft.com/office/drawing/2014/main" id="{444C55B4-E310-4254-A3A6-D3C0088C970F}"/>
              </a:ext>
            </a:extLst>
          </p:cNvPr>
          <p:cNvPicPr>
            <a:picLocks noChangeAspect="1" noChangeArrowheads="1"/>
          </p:cNvPicPr>
          <p:nvPr/>
        </p:nvPicPr>
        <p:blipFill rotWithShape="1">
          <a:blip r:embed="rId5">
            <a:clrChange>
              <a:clrFrom>
                <a:srgbClr val="F4F9FB"/>
              </a:clrFrom>
              <a:clrTo>
                <a:srgbClr val="F4F9FB">
                  <a:alpha val="0"/>
                </a:srgbClr>
              </a:clrTo>
            </a:clrChange>
            <a:extLst>
              <a:ext uri="{28A0092B-C50C-407E-A947-70E740481C1C}">
                <a14:useLocalDpi xmlns:a14="http://schemas.microsoft.com/office/drawing/2010/main" val="0"/>
              </a:ext>
            </a:extLst>
          </a:blip>
          <a:srcRect l="30228" t="18782" r="30750" b="20109"/>
          <a:stretch/>
        </p:blipFill>
        <p:spPr bwMode="auto">
          <a:xfrm>
            <a:off x="1167646" y="3527960"/>
            <a:ext cx="548640" cy="9652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view Logo Vector Art, Icons, and Graphics for Free Download">
            <a:extLst>
              <a:ext uri="{FF2B5EF4-FFF2-40B4-BE49-F238E27FC236}">
                <a16:creationId xmlns:a16="http://schemas.microsoft.com/office/drawing/2014/main" id="{C6742878-A8D4-4841-992F-B2ADCB296F6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051" t="27801" r="17779" b="22968"/>
          <a:stretch/>
        </p:blipFill>
        <p:spPr bwMode="auto">
          <a:xfrm>
            <a:off x="6371060" y="3364675"/>
            <a:ext cx="1007461"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ncrease Revenue Icon Images – Browse 148,190 Stock Photos, Vectors, and  Video | Adobe Stock">
            <a:extLst>
              <a:ext uri="{FF2B5EF4-FFF2-40B4-BE49-F238E27FC236}">
                <a16:creationId xmlns:a16="http://schemas.microsoft.com/office/drawing/2014/main" id="{AE428ECD-0BC4-4058-A1DD-2AB4973B93A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503" y="48520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mpetence motivation black glyph icon 5869347 Vector Art at Vecteezy">
            <a:extLst>
              <a:ext uri="{FF2B5EF4-FFF2-40B4-BE49-F238E27FC236}">
                <a16:creationId xmlns:a16="http://schemas.microsoft.com/office/drawing/2014/main" id="{3AFA8602-EAA2-4390-BE51-D6D9E53254D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8514" t="13277" r="19281" b="15631"/>
          <a:stretch/>
        </p:blipFill>
        <p:spPr bwMode="auto">
          <a:xfrm>
            <a:off x="6574035" y="4695372"/>
            <a:ext cx="804486" cy="919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02A28A-3467-4382-879D-4B3EA7CAEB36}"/>
              </a:ext>
            </a:extLst>
          </p:cNvPr>
          <p:cNvSpPr txBox="1"/>
          <p:nvPr/>
        </p:nvSpPr>
        <p:spPr>
          <a:xfrm>
            <a:off x="1936901" y="2090057"/>
            <a:ext cx="3657600" cy="830997"/>
          </a:xfrm>
          <a:prstGeom prst="rect">
            <a:avLst/>
          </a:prstGeom>
          <a:noFill/>
        </p:spPr>
        <p:txBody>
          <a:bodyPr wrap="square" rtlCol="0">
            <a:spAutoFit/>
          </a:bodyPr>
          <a:lstStyle/>
          <a:p>
            <a:pPr marL="342900" indent="-342900" algn="just">
              <a:buAutoNum type="arabicPeriod"/>
            </a:pPr>
            <a:r>
              <a:rPr lang="en-US" sz="1200" dirty="0"/>
              <a:t>Average mobile computation power has reached to 2.2Ghz in 2023 against 100MHz in 2000.</a:t>
            </a:r>
          </a:p>
          <a:p>
            <a:pPr marL="342900" indent="-342900" algn="just">
              <a:buAutoNum type="arabicPeriod"/>
            </a:pPr>
            <a:r>
              <a:rPr lang="en-US" sz="1200" dirty="0" err="1"/>
              <a:t>Multy</a:t>
            </a:r>
            <a:r>
              <a:rPr lang="en-US" sz="1200" dirty="0"/>
              <a:t> core CPUs are used in mobile now.</a:t>
            </a:r>
          </a:p>
        </p:txBody>
      </p:sp>
      <p:sp>
        <p:nvSpPr>
          <p:cNvPr id="13" name="TextBox 12">
            <a:extLst>
              <a:ext uri="{FF2B5EF4-FFF2-40B4-BE49-F238E27FC236}">
                <a16:creationId xmlns:a16="http://schemas.microsoft.com/office/drawing/2014/main" id="{8F7A3CD0-0E8A-4DBA-B8E0-F7F94EF6890C}"/>
              </a:ext>
            </a:extLst>
          </p:cNvPr>
          <p:cNvSpPr txBox="1"/>
          <p:nvPr/>
        </p:nvSpPr>
        <p:spPr>
          <a:xfrm>
            <a:off x="1936901" y="3548745"/>
            <a:ext cx="3657600" cy="1107996"/>
          </a:xfrm>
          <a:prstGeom prst="rect">
            <a:avLst/>
          </a:prstGeom>
          <a:noFill/>
        </p:spPr>
        <p:txBody>
          <a:bodyPr wrap="square" rtlCol="0">
            <a:spAutoFit/>
          </a:bodyPr>
          <a:lstStyle/>
          <a:p>
            <a:pPr marL="342900" indent="-342900" algn="just">
              <a:buAutoNum type="arabicPeriod"/>
            </a:pPr>
            <a:r>
              <a:rPr lang="en-US" sz="1100" dirty="0"/>
              <a:t>GOI has pushed its government policy's linked with Aadhar infra.</a:t>
            </a:r>
          </a:p>
          <a:p>
            <a:pPr marL="342900" indent="-342900" algn="just">
              <a:buAutoNum type="arabicPeriod"/>
            </a:pPr>
            <a:r>
              <a:rPr lang="en-US" sz="1100" dirty="0"/>
              <a:t>UPI Payment has ensured seamless digital transactions.</a:t>
            </a:r>
          </a:p>
          <a:p>
            <a:pPr marL="342900" indent="-342900" algn="just">
              <a:buAutoNum type="arabicPeriod"/>
            </a:pPr>
            <a:r>
              <a:rPr lang="en-US" sz="1100" dirty="0"/>
              <a:t>Most of ministries have dedicated app for users.</a:t>
            </a:r>
          </a:p>
        </p:txBody>
      </p:sp>
      <p:sp>
        <p:nvSpPr>
          <p:cNvPr id="14" name="TextBox 13">
            <a:extLst>
              <a:ext uri="{FF2B5EF4-FFF2-40B4-BE49-F238E27FC236}">
                <a16:creationId xmlns:a16="http://schemas.microsoft.com/office/drawing/2014/main" id="{AE424C59-2E20-481D-B504-98ED69A3FA28}"/>
              </a:ext>
            </a:extLst>
          </p:cNvPr>
          <p:cNvSpPr txBox="1"/>
          <p:nvPr/>
        </p:nvSpPr>
        <p:spPr>
          <a:xfrm>
            <a:off x="1936901" y="4992917"/>
            <a:ext cx="3657600" cy="1015663"/>
          </a:xfrm>
          <a:prstGeom prst="rect">
            <a:avLst/>
          </a:prstGeom>
          <a:noFill/>
        </p:spPr>
        <p:txBody>
          <a:bodyPr wrap="square" rtlCol="0">
            <a:spAutoFit/>
          </a:bodyPr>
          <a:lstStyle/>
          <a:p>
            <a:pPr algn="just"/>
            <a:r>
              <a:rPr lang="en-US" sz="1200" dirty="0"/>
              <a:t>1.  Number of app on the google app store has increased from 400K in 2012 to 2.65Million in 2023.</a:t>
            </a:r>
          </a:p>
          <a:p>
            <a:pPr algn="just"/>
            <a:r>
              <a:rPr lang="en-US" sz="1200" dirty="0"/>
              <a:t>2.  App business has stood at 106Billion in 2018 and expected to reach till 407Billion.</a:t>
            </a:r>
          </a:p>
        </p:txBody>
      </p:sp>
      <p:sp>
        <p:nvSpPr>
          <p:cNvPr id="15" name="TextBox 14">
            <a:extLst>
              <a:ext uri="{FF2B5EF4-FFF2-40B4-BE49-F238E27FC236}">
                <a16:creationId xmlns:a16="http://schemas.microsoft.com/office/drawing/2014/main" id="{E7E6F958-E2E4-4F32-80B1-D7189D4EC920}"/>
              </a:ext>
            </a:extLst>
          </p:cNvPr>
          <p:cNvSpPr txBox="1"/>
          <p:nvPr/>
        </p:nvSpPr>
        <p:spPr>
          <a:xfrm>
            <a:off x="7430560" y="1894116"/>
            <a:ext cx="3657600" cy="1015663"/>
          </a:xfrm>
          <a:prstGeom prst="rect">
            <a:avLst/>
          </a:prstGeom>
          <a:noFill/>
        </p:spPr>
        <p:txBody>
          <a:bodyPr wrap="square" rtlCol="0">
            <a:spAutoFit/>
          </a:bodyPr>
          <a:lstStyle/>
          <a:p>
            <a:pPr marL="342900" indent="-342900" algn="just">
              <a:buAutoNum type="arabicPeriod"/>
            </a:pPr>
            <a:r>
              <a:rPr lang="en-US" sz="1200" dirty="0"/>
              <a:t>Number of smartphone users have increased to 6.8billion in 2023 as against 3billion in 2016.</a:t>
            </a:r>
          </a:p>
          <a:p>
            <a:pPr marL="342900" indent="-342900" algn="just">
              <a:buAutoNum type="arabicPeriod"/>
            </a:pPr>
            <a:r>
              <a:rPr lang="en-US" sz="1200" dirty="0"/>
              <a:t>With less then 45% penetration India is still has the 2</a:t>
            </a:r>
            <a:r>
              <a:rPr lang="en-US" sz="1200" baseline="30000" dirty="0"/>
              <a:t>nd</a:t>
            </a:r>
            <a:r>
              <a:rPr lang="en-US" sz="1200" dirty="0"/>
              <a:t> largest smartphone users.</a:t>
            </a:r>
          </a:p>
        </p:txBody>
      </p:sp>
      <p:sp>
        <p:nvSpPr>
          <p:cNvPr id="16" name="TextBox 15">
            <a:extLst>
              <a:ext uri="{FF2B5EF4-FFF2-40B4-BE49-F238E27FC236}">
                <a16:creationId xmlns:a16="http://schemas.microsoft.com/office/drawing/2014/main" id="{3AA2B62C-3F5D-4674-A9F6-549672C0BB65}"/>
              </a:ext>
            </a:extLst>
          </p:cNvPr>
          <p:cNvSpPr txBox="1"/>
          <p:nvPr/>
        </p:nvSpPr>
        <p:spPr>
          <a:xfrm>
            <a:off x="7430560" y="3454402"/>
            <a:ext cx="3657600" cy="830997"/>
          </a:xfrm>
          <a:prstGeom prst="rect">
            <a:avLst/>
          </a:prstGeom>
          <a:noFill/>
        </p:spPr>
        <p:txBody>
          <a:bodyPr wrap="square" rtlCol="0">
            <a:spAutoFit/>
          </a:bodyPr>
          <a:lstStyle/>
          <a:p>
            <a:pPr marL="342900" indent="-342900" algn="just">
              <a:buAutoNum type="arabicPeriod"/>
            </a:pPr>
            <a:r>
              <a:rPr lang="en-US" sz="1200" dirty="0"/>
              <a:t>Entertainment apps like </a:t>
            </a:r>
            <a:r>
              <a:rPr lang="en-US" sz="1200" dirty="0" err="1"/>
              <a:t>tiktok</a:t>
            </a:r>
            <a:r>
              <a:rPr lang="en-US" sz="1200" dirty="0"/>
              <a:t> have attracted most number of users.</a:t>
            </a:r>
          </a:p>
          <a:p>
            <a:pPr marL="342900" indent="-342900" algn="just">
              <a:buAutoNum type="arabicPeriod"/>
            </a:pPr>
            <a:r>
              <a:rPr lang="en-US" sz="1200" dirty="0"/>
              <a:t>Easiness of payment transaction has made Paytm known to everyone. </a:t>
            </a:r>
          </a:p>
        </p:txBody>
      </p:sp>
      <p:sp>
        <p:nvSpPr>
          <p:cNvPr id="17" name="TextBox 16">
            <a:extLst>
              <a:ext uri="{FF2B5EF4-FFF2-40B4-BE49-F238E27FC236}">
                <a16:creationId xmlns:a16="http://schemas.microsoft.com/office/drawing/2014/main" id="{A33BD6D3-D206-4E6C-B99A-E6A3ED8FCF8D}"/>
              </a:ext>
            </a:extLst>
          </p:cNvPr>
          <p:cNvSpPr txBox="1"/>
          <p:nvPr/>
        </p:nvSpPr>
        <p:spPr>
          <a:xfrm>
            <a:off x="7430560" y="4751528"/>
            <a:ext cx="3657600" cy="1292662"/>
          </a:xfrm>
          <a:prstGeom prst="rect">
            <a:avLst/>
          </a:prstGeom>
          <a:noFill/>
        </p:spPr>
        <p:txBody>
          <a:bodyPr wrap="square" rtlCol="0">
            <a:spAutoFit/>
          </a:bodyPr>
          <a:lstStyle/>
          <a:p>
            <a:pPr marL="342900" indent="-342900" algn="just">
              <a:buAutoNum type="arabicPeriod"/>
            </a:pPr>
            <a:r>
              <a:rPr lang="en-US" sz="1200" dirty="0"/>
              <a:t>There has been shift in average user age and trend and hence the expectations have increased or changed.</a:t>
            </a:r>
          </a:p>
          <a:p>
            <a:pPr marL="342900" indent="-342900" algn="just">
              <a:buAutoNum type="arabicPeriod"/>
            </a:pPr>
            <a:r>
              <a:rPr lang="en-US" sz="1200" dirty="0"/>
              <a:t>Number of users are concentrated on small number of apps.</a:t>
            </a:r>
          </a:p>
          <a:p>
            <a:pPr marL="342900" indent="-342900">
              <a:buAutoNum type="arabicPeriod"/>
            </a:pPr>
            <a:endParaRPr lang="en-US" dirty="0"/>
          </a:p>
        </p:txBody>
      </p:sp>
    </p:spTree>
    <p:extLst>
      <p:ext uri="{BB962C8B-B14F-4D97-AF65-F5344CB8AC3E}">
        <p14:creationId xmlns:p14="http://schemas.microsoft.com/office/powerpoint/2010/main" val="4274490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Conclusion</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723C9F0F-31C7-4358-BF6E-A67B14DAC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E2F759A-F95E-4A93-8429-BCCFCF1723BD}"/>
              </a:ext>
            </a:extLst>
          </p:cNvPr>
          <p:cNvSpPr txBox="1">
            <a:spLocks/>
          </p:cNvSpPr>
          <p:nvPr/>
        </p:nvSpPr>
        <p:spPr>
          <a:xfrm>
            <a:off x="618399" y="1020758"/>
            <a:ext cx="11157965" cy="538452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t>1. Reviews are highly correlated to number of installs</a:t>
            </a:r>
          </a:p>
          <a:p>
            <a:r>
              <a:rPr lang="en-US" sz="1400" dirty="0"/>
              <a:t>3. Most of app have rating above 3.5.</a:t>
            </a:r>
          </a:p>
          <a:p>
            <a:r>
              <a:rPr lang="en-US" sz="1400" dirty="0"/>
              <a:t>4. App suitable to everyone has </a:t>
            </a:r>
            <a:r>
              <a:rPr lang="en-US" sz="1400" dirty="0" err="1"/>
              <a:t>heighst</a:t>
            </a:r>
            <a:r>
              <a:rPr lang="en-US" sz="1400" dirty="0"/>
              <a:t> span of rating while app belonging to Adult only have smaller rating span.</a:t>
            </a:r>
          </a:p>
          <a:p>
            <a:r>
              <a:rPr lang="en-US" sz="1400" dirty="0"/>
              <a:t>5. 92% of total app on app store are free.</a:t>
            </a:r>
          </a:p>
          <a:p>
            <a:r>
              <a:rPr lang="en-US" sz="1400" dirty="0"/>
              <a:t>6. 81% of total app belongs to category of app suitable to everyone.</a:t>
            </a:r>
          </a:p>
          <a:p>
            <a:r>
              <a:rPr lang="en-US" sz="1400" dirty="0"/>
              <a:t>7. Only 1.3% of App have rating reviews greater then 4Million.</a:t>
            </a:r>
          </a:p>
          <a:p>
            <a:r>
              <a:rPr lang="en-US" sz="1400" dirty="0"/>
              <a:t>8. 42.7% of the app have size 5MB to 30MB.</a:t>
            </a:r>
          </a:p>
          <a:p>
            <a:r>
              <a:rPr lang="en-US" sz="1400" dirty="0"/>
              <a:t>9. Most of the apps are updated in the year 2018, that is most of the app in the dataset are latently updated.</a:t>
            </a:r>
          </a:p>
          <a:p>
            <a:r>
              <a:rPr lang="en-US" sz="1400" dirty="0"/>
              <a:t>10. Android version 4.0 is the most suitable one for most apps.</a:t>
            </a:r>
          </a:p>
          <a:p>
            <a:r>
              <a:rPr lang="en-US" sz="1400" dirty="0"/>
              <a:t>11. Game is the most installed category while Event is the least installed category.</a:t>
            </a:r>
          </a:p>
          <a:p>
            <a:r>
              <a:rPr lang="en-US" sz="1400" dirty="0"/>
              <a:t>12. Contribution of Paid app to Free app in terms of installation is negligible, below 1%.</a:t>
            </a:r>
          </a:p>
          <a:p>
            <a:r>
              <a:rPr lang="en-US" sz="1400" dirty="0"/>
              <a:t>13. Instagram is the top rated app in 1Billion installation category.</a:t>
            </a:r>
          </a:p>
          <a:p>
            <a:r>
              <a:rPr lang="en-US" sz="1400" dirty="0"/>
              <a:t>14. Price of paid apps are concentrated on `1$ and 400$.`</a:t>
            </a:r>
          </a:p>
          <a:p>
            <a:r>
              <a:rPr lang="en-US" sz="1400" dirty="0"/>
              <a:t>15. 86% of the paid app belongs audience category of everyone.</a:t>
            </a:r>
          </a:p>
          <a:p>
            <a:r>
              <a:rPr lang="en-US" sz="1400" dirty="0"/>
              <a:t>17. Hitman Sniper and Minecraft are top installed paid apps.</a:t>
            </a:r>
          </a:p>
          <a:p>
            <a:r>
              <a:rPr lang="en-US" sz="1400" dirty="0"/>
              <a:t>18. Minecraft and I am rich were the app that has generated highest revenue through installations or app sale.</a:t>
            </a:r>
          </a:p>
          <a:p>
            <a:r>
              <a:rPr lang="en-US" sz="1400" dirty="0"/>
              <a:t>19. There is no clear relation between sentiment subjectivity and polarity.</a:t>
            </a:r>
          </a:p>
          <a:p>
            <a:r>
              <a:rPr lang="en-US" sz="1400" dirty="0"/>
              <a:t>20. Comics, Auto &amp; Vehicles are the top positively reviewed app category considering %of positive from all reviews in the category.</a:t>
            </a:r>
          </a:p>
          <a:p>
            <a:r>
              <a:rPr lang="en-US" sz="1400" dirty="0"/>
              <a:t>21. Game, Social, </a:t>
            </a:r>
            <a:r>
              <a:rPr lang="en-US" sz="1400" dirty="0" err="1"/>
              <a:t>News&amp;Magzins</a:t>
            </a:r>
            <a:r>
              <a:rPr lang="en-US" sz="1400" dirty="0"/>
              <a:t> are most negatively reviewed category as %of negative on total reviews.</a:t>
            </a:r>
          </a:p>
          <a:p>
            <a:r>
              <a:rPr lang="en-US" sz="1400" dirty="0"/>
              <a:t>22. Game and Family have most number of written reviews.</a:t>
            </a:r>
          </a:p>
          <a:p>
            <a:endParaRPr lang="en-US" sz="1400" dirty="0"/>
          </a:p>
        </p:txBody>
      </p:sp>
    </p:spTree>
    <p:extLst>
      <p:ext uri="{BB962C8B-B14F-4D97-AF65-F5344CB8AC3E}">
        <p14:creationId xmlns:p14="http://schemas.microsoft.com/office/powerpoint/2010/main" val="42757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Business Outlook and Opportunities</a:t>
            </a:r>
          </a:p>
        </p:txBody>
      </p:sp>
      <p:pic>
        <p:nvPicPr>
          <p:cNvPr id="3" name="Picture 4" descr="Computer Vision Png Transparent - Parque Estadual Da Serra Do Papagaio, Vision Png - free transparent png images - pngaaa.com">
            <a:extLst>
              <a:ext uri="{FF2B5EF4-FFF2-40B4-BE49-F238E27FC236}">
                <a16:creationId xmlns:a16="http://schemas.microsoft.com/office/drawing/2014/main" id="{8EB336DC-569A-4A73-93C2-6D33E9506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8C2825E-EE1D-4923-98BA-735DB036441A}"/>
              </a:ext>
            </a:extLst>
          </p:cNvPr>
          <p:cNvSpPr txBox="1">
            <a:spLocks/>
          </p:cNvSpPr>
          <p:nvPr/>
        </p:nvSpPr>
        <p:spPr>
          <a:xfrm>
            <a:off x="632253" y="979193"/>
            <a:ext cx="10797747" cy="542608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t>1. People prefer using free app most, but with advanced engagement features and usability, people are also ready to pay price if price is below 1$.</a:t>
            </a:r>
          </a:p>
          <a:p>
            <a:pPr algn="just"/>
            <a:r>
              <a:rPr lang="en-US" sz="2000" dirty="0"/>
              <a:t>2. To increase the scope of number of user it is better to launch app which is suitable for every age of audience.</a:t>
            </a:r>
          </a:p>
          <a:p>
            <a:pPr algn="just"/>
            <a:r>
              <a:rPr lang="en-US" sz="2000" dirty="0"/>
              <a:t>3. In order to maintain app relevant with user it is necessary that app is updated regularly. App that is latest updated have more number of users.</a:t>
            </a:r>
          </a:p>
          <a:p>
            <a:pPr algn="just"/>
            <a:r>
              <a:rPr lang="en-US" sz="2000" dirty="0"/>
              <a:t>4. Game is the most installed app category at the same time it is the category were %of negative reviews are more then all other category. This appears to be a clear market gap and this category have potential of service improvement.</a:t>
            </a:r>
          </a:p>
          <a:p>
            <a:pPr algn="just"/>
            <a:r>
              <a:rPr lang="en-US" sz="2000" dirty="0"/>
              <a:t>5. Event is the least installed app category which should be avoided by new app makers.</a:t>
            </a:r>
          </a:p>
          <a:p>
            <a:pPr algn="just"/>
            <a:r>
              <a:rPr lang="en-US" sz="2000" dirty="0"/>
              <a:t>6. Dating is again most underrated category that has the potential room for new app makers.</a:t>
            </a:r>
          </a:p>
          <a:p>
            <a:pPr algn="just"/>
            <a:r>
              <a:rPr lang="en-US" sz="2000" dirty="0"/>
              <a:t>7. Game and Family are the top category which are discussed by user or have received written reviews. They holds good ground of interest from users point.</a:t>
            </a:r>
          </a:p>
          <a:p>
            <a:pPr algn="just"/>
            <a:r>
              <a:rPr lang="en-US" sz="2000" dirty="0"/>
              <a:t>8. Action, </a:t>
            </a:r>
            <a:r>
              <a:rPr lang="en-US" sz="2000" dirty="0" err="1"/>
              <a:t>Health&amp;Fitness</a:t>
            </a:r>
            <a:r>
              <a:rPr lang="en-US" sz="2000" dirty="0"/>
              <a:t> and Sports are top discussed genres of app.</a:t>
            </a:r>
          </a:p>
        </p:txBody>
      </p:sp>
    </p:spTree>
    <p:extLst>
      <p:ext uri="{BB962C8B-B14F-4D97-AF65-F5344CB8AC3E}">
        <p14:creationId xmlns:p14="http://schemas.microsoft.com/office/powerpoint/2010/main" val="4091287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800" b="1" dirty="0" err="1"/>
              <a:t>Refrences</a:t>
            </a:r>
            <a:endParaRPr lang="en-US" sz="2800" b="1" dirty="0"/>
          </a:p>
        </p:txBody>
      </p:sp>
      <p:pic>
        <p:nvPicPr>
          <p:cNvPr id="3" name="Picture 4" descr="Computer Vision Png Transparent - Parque Estadual Da Serra Do Papagaio, Vision Png - free transparent png images - pngaaa.com">
            <a:extLst>
              <a:ext uri="{FF2B5EF4-FFF2-40B4-BE49-F238E27FC236}">
                <a16:creationId xmlns:a16="http://schemas.microsoft.com/office/drawing/2014/main" id="{8EB336DC-569A-4A73-93C2-6D33E9506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8C2825E-EE1D-4923-98BA-735DB036441A}"/>
              </a:ext>
            </a:extLst>
          </p:cNvPr>
          <p:cNvSpPr txBox="1">
            <a:spLocks/>
          </p:cNvSpPr>
          <p:nvPr/>
        </p:nvSpPr>
        <p:spPr>
          <a:xfrm>
            <a:off x="646111" y="979193"/>
            <a:ext cx="10783889" cy="5426089"/>
          </a:xfrm>
          <a:prstGeom prst="rect">
            <a:avLst/>
          </a:prstGeom>
        </p:spPr>
        <p:txBody>
          <a:bodyPr vert="horz" lIns="91440" tIns="45720" rIns="91440" bIns="45720" numCol="2"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just">
              <a:buAutoNum type="arabicPeriod"/>
            </a:pPr>
            <a:r>
              <a:rPr lang="en-US" sz="2800" dirty="0" err="1">
                <a:latin typeface="Bodoni MT" panose="02070603080606020203" pitchFamily="18" charset="0"/>
              </a:rPr>
              <a:t>pandas.pydata</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matplotlib.org</a:t>
            </a:r>
          </a:p>
          <a:p>
            <a:pPr marL="457200" indent="-457200" algn="just">
              <a:buAutoNum type="arabicPeriod"/>
            </a:pPr>
            <a:r>
              <a:rPr lang="en-US" sz="2800" dirty="0" err="1">
                <a:latin typeface="Bodoni MT" panose="02070603080606020203" pitchFamily="18" charset="0"/>
              </a:rPr>
              <a:t>seaborn.pydata</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Tradingeconomics</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Statista</a:t>
            </a:r>
          </a:p>
          <a:p>
            <a:pPr marL="457200" indent="-457200" algn="just">
              <a:buAutoNum type="arabicPeriod"/>
            </a:pPr>
            <a:r>
              <a:rPr lang="en-US" sz="2800" dirty="0">
                <a:latin typeface="Bodoni MT" panose="02070603080606020203" pitchFamily="18" charset="0"/>
              </a:rPr>
              <a:t>Wikipedia</a:t>
            </a:r>
          </a:p>
          <a:p>
            <a:pPr marL="457200" indent="-457200" algn="just">
              <a:buAutoNum type="arabicPeriod"/>
            </a:pPr>
            <a:r>
              <a:rPr lang="en-US" sz="2800" dirty="0">
                <a:latin typeface="Bodoni MT" panose="02070603080606020203" pitchFamily="18" charset="0"/>
              </a:rPr>
              <a:t>Stack Overflow</a:t>
            </a:r>
          </a:p>
          <a:p>
            <a:pPr marL="457200" indent="-457200" algn="just">
              <a:buAutoNum type="arabicPeriod"/>
            </a:pPr>
            <a:r>
              <a:rPr lang="en-US" sz="2800" dirty="0">
                <a:latin typeface="Bodoni MT" panose="02070603080606020203" pitchFamily="18" charset="0"/>
              </a:rPr>
              <a:t>W3Schools</a:t>
            </a:r>
          </a:p>
          <a:p>
            <a:pPr marL="457200" indent="-457200" algn="just">
              <a:buAutoNum type="arabicPeriod"/>
            </a:pPr>
            <a:r>
              <a:rPr lang="en-US" sz="2800" dirty="0" err="1">
                <a:latin typeface="Bodoni MT" panose="02070603080606020203" pitchFamily="18" charset="0"/>
              </a:rPr>
              <a:t>Investopidia</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Business of Apps</a:t>
            </a:r>
          </a:p>
          <a:p>
            <a:pPr marL="457200" indent="-457200" algn="just">
              <a:buAutoNum type="arabicPeriod"/>
            </a:pPr>
            <a:r>
              <a:rPr lang="en-US" sz="2800" dirty="0" err="1">
                <a:latin typeface="Bodoni MT" panose="02070603080606020203" pitchFamily="18" charset="0"/>
              </a:rPr>
              <a:t>Appypie</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Statology</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Educba</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Tutorialspoint.com</a:t>
            </a:r>
          </a:p>
          <a:p>
            <a:pPr marL="457200" indent="-457200" algn="just">
              <a:buAutoNum type="arabicPeriod"/>
            </a:pPr>
            <a:r>
              <a:rPr lang="en-US" sz="2800" dirty="0">
                <a:latin typeface="Bodoni MT" panose="02070603080606020203" pitchFamily="18" charset="0"/>
              </a:rPr>
              <a:t>Pythoncharts.com</a:t>
            </a:r>
          </a:p>
          <a:p>
            <a:pPr marL="457200" indent="-457200" algn="just">
              <a:buAutoNum type="arabicPeriod"/>
            </a:pPr>
            <a:r>
              <a:rPr lang="en-US" sz="2800" dirty="0">
                <a:latin typeface="Bodoni MT" panose="02070603080606020203" pitchFamily="18" charset="0"/>
              </a:rPr>
              <a:t>India.gov.in</a:t>
            </a:r>
          </a:p>
          <a:p>
            <a:pPr marL="457200" indent="-457200" algn="just">
              <a:buAutoNum type="arabicPeriod"/>
            </a:pPr>
            <a:r>
              <a:rPr lang="en-US" sz="2800" dirty="0">
                <a:latin typeface="Bodoni MT" panose="02070603080606020203" pitchFamily="18" charset="0"/>
              </a:rPr>
              <a:t>companiesmarketcap.com</a:t>
            </a:r>
          </a:p>
          <a:p>
            <a:pPr marL="457200" indent="-457200" algn="just">
              <a:buAutoNum type="arabicPeriod"/>
            </a:pPr>
            <a:r>
              <a:rPr lang="en-US" sz="2800" dirty="0">
                <a:latin typeface="Bodoni MT" panose="02070603080606020203" pitchFamily="18" charset="0"/>
              </a:rPr>
              <a:t>alltopeverything.com</a:t>
            </a:r>
          </a:p>
          <a:p>
            <a:pPr marL="457200" indent="-457200" algn="just">
              <a:buAutoNum type="arabicPeriod"/>
            </a:pPr>
            <a:r>
              <a:rPr lang="en-US" sz="2800" dirty="0" err="1">
                <a:latin typeface="Bodoni MT" panose="02070603080606020203" pitchFamily="18" charset="0"/>
              </a:rPr>
              <a:t>telecom.economictimes</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Sensortower</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Businessinsider</a:t>
            </a:r>
            <a:r>
              <a:rPr lang="en-US" sz="2800" dirty="0">
                <a:latin typeface="Bodoni MT" panose="02070603080606020203" pitchFamily="18" charset="0"/>
              </a:rPr>
              <a:t>	</a:t>
            </a:r>
          </a:p>
          <a:p>
            <a:pPr marL="457200" indent="-457200" algn="just">
              <a:buAutoNum type="arabicPeriod"/>
            </a:pPr>
            <a:r>
              <a:rPr lang="en-US" sz="2800" dirty="0">
                <a:latin typeface="Bodoni MT" panose="02070603080606020203" pitchFamily="18" charset="0"/>
              </a:rPr>
              <a:t>TRAI</a:t>
            </a:r>
          </a:p>
          <a:p>
            <a:pPr marL="457200" indent="-457200" algn="just">
              <a:buAutoNum type="arabicPeriod"/>
            </a:pPr>
            <a:r>
              <a:rPr lang="en-US" sz="2800" dirty="0" err="1">
                <a:latin typeface="Bodoni MT" panose="02070603080606020203" pitchFamily="18" charset="0"/>
              </a:rPr>
              <a:t>Geeksforgeeks</a:t>
            </a:r>
            <a:endParaRPr lang="en-US" sz="2800" dirty="0">
              <a:latin typeface="Bodoni MT" panose="02070603080606020203" pitchFamily="18" charset="0"/>
            </a:endParaRPr>
          </a:p>
          <a:p>
            <a:pPr marL="457200" indent="-457200" algn="just">
              <a:buAutoNum type="arabicPeriod"/>
            </a:pPr>
            <a:endParaRPr lang="en-US" sz="2000" dirty="0">
              <a:latin typeface="Bodoni MT" panose="02070603080606020203" pitchFamily="18" charset="0"/>
            </a:endParaRPr>
          </a:p>
          <a:p>
            <a:pPr marL="457200" indent="-457200" algn="just">
              <a:buAutoNum type="arabicPeriod"/>
            </a:pPr>
            <a:endParaRPr lang="en-US" sz="2000" dirty="0"/>
          </a:p>
        </p:txBody>
      </p:sp>
    </p:spTree>
    <p:extLst>
      <p:ext uri="{BB962C8B-B14F-4D97-AF65-F5344CB8AC3E}">
        <p14:creationId xmlns:p14="http://schemas.microsoft.com/office/powerpoint/2010/main" val="95920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14B-1121-4F17-BC1F-B6BD085AFBA5}"/>
              </a:ext>
            </a:extLst>
          </p:cNvPr>
          <p:cNvSpPr>
            <a:spLocks noGrp="1"/>
          </p:cNvSpPr>
          <p:nvPr>
            <p:ph type="title"/>
          </p:nvPr>
        </p:nvSpPr>
        <p:spPr>
          <a:xfrm>
            <a:off x="646111" y="452718"/>
            <a:ext cx="11213380" cy="808046"/>
          </a:xfrm>
        </p:spPr>
        <p:txBody>
          <a:bodyPr/>
          <a:lstStyle/>
          <a:p>
            <a:r>
              <a:rPr lang="en-US" dirty="0"/>
              <a:t>Introduction</a:t>
            </a:r>
          </a:p>
        </p:txBody>
      </p:sp>
      <p:sp>
        <p:nvSpPr>
          <p:cNvPr id="3" name="Content Placeholder 2">
            <a:extLst>
              <a:ext uri="{FF2B5EF4-FFF2-40B4-BE49-F238E27FC236}">
                <a16:creationId xmlns:a16="http://schemas.microsoft.com/office/drawing/2014/main" id="{627ECF1D-0DAE-4500-A1DB-7675B546E6A2}"/>
              </a:ext>
            </a:extLst>
          </p:cNvPr>
          <p:cNvSpPr>
            <a:spLocks noGrp="1"/>
          </p:cNvSpPr>
          <p:nvPr>
            <p:ph idx="1"/>
          </p:nvPr>
        </p:nvSpPr>
        <p:spPr>
          <a:xfrm>
            <a:off x="646111" y="1260764"/>
            <a:ext cx="10899777" cy="4987635"/>
          </a:xfrm>
        </p:spPr>
        <p:txBody>
          <a:bodyPr>
            <a:normAutofit fontScale="70000" lnSpcReduction="20000"/>
          </a:bodyPr>
          <a:lstStyle/>
          <a:p>
            <a:pPr algn="just"/>
            <a:r>
              <a:rPr lang="en-US" dirty="0"/>
              <a:t>With the advancement and spread of Information and digital technology, usability of mobile phones among common people have increased drastically.</a:t>
            </a:r>
          </a:p>
          <a:p>
            <a:pPr algn="just"/>
            <a:r>
              <a:rPr lang="en-US" dirty="0"/>
              <a:t>The resent push of governments for digital economy and governance has also boosted use and popularity of smart phones. </a:t>
            </a:r>
          </a:p>
          <a:p>
            <a:pPr algn="just"/>
            <a:r>
              <a:rPr lang="en-US" dirty="0"/>
              <a:t>We have seen growth in use of smart phones among masses which is now not limited to only youngsters but have found interest of users belonging to all ages. </a:t>
            </a:r>
          </a:p>
          <a:p>
            <a:pPr algn="just"/>
            <a:r>
              <a:rPr lang="en-US" dirty="0"/>
              <a:t>Apps are the categorized feature segments of mobile that is designed to function and accomplish specific purpose. These purpose very according to needs of the user, like payments app is designed to carryout seamless transactions of digital payments with quickness coupled with integration of banking transactions and record keeping features simultaneously.</a:t>
            </a:r>
          </a:p>
          <a:p>
            <a:pPr algn="just"/>
            <a:r>
              <a:rPr lang="en-US" dirty="0"/>
              <a:t>Android has became the most popular operating system in the world, with more then 4billion active users throughout the world. Number of apps running on Android and google OS has drastically increased year on year and android dominates the market share in terms of number of mobile operating on Android.</a:t>
            </a:r>
          </a:p>
          <a:p>
            <a:pPr algn="just"/>
            <a:r>
              <a:rPr lang="en-US" dirty="0"/>
              <a:t>With wide variation of audience there is wide demand of categories. And since there is high demand for app that has attracted large number of developers and companies to try their hand in app building business. But as most of the apps are free to use, the best one is selected from among the pool of supplies in same category. So, it has become very important for developers to check historical trends about the performance of app, and to apply insights from analysis to make their own business decision.</a:t>
            </a:r>
          </a:p>
          <a:p>
            <a:pPr algn="just"/>
            <a:r>
              <a:rPr lang="en-US" dirty="0"/>
              <a:t>Data science is the field that helps to extract logical details of bulk data and funnels them to conclusive remarks or results. The main aim will be to get detailed insights about the behavior of variables and its effect on rating and reviews, that ultimately drives apps acceptance within its users. Based on results we would also be suggesting certain key points that need to be considered while designing or launching a new app on app store.</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E94AC7DE-7741-4E26-A802-D81A00D62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99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AD32-71DA-40B1-8838-FBB866778A0A}"/>
              </a:ext>
            </a:extLst>
          </p:cNvPr>
          <p:cNvSpPr>
            <a:spLocks noGrp="1"/>
          </p:cNvSpPr>
          <p:nvPr>
            <p:ph type="title"/>
          </p:nvPr>
        </p:nvSpPr>
        <p:spPr>
          <a:xfrm>
            <a:off x="646111" y="346364"/>
            <a:ext cx="10963998" cy="900546"/>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7599ECA2-4749-4266-80CB-878DAE7BCD57}"/>
              </a:ext>
            </a:extLst>
          </p:cNvPr>
          <p:cNvSpPr>
            <a:spLocks noGrp="1"/>
          </p:cNvSpPr>
          <p:nvPr>
            <p:ph sz="half" idx="1"/>
          </p:nvPr>
        </p:nvSpPr>
        <p:spPr>
          <a:xfrm>
            <a:off x="775856" y="1246911"/>
            <a:ext cx="6109854" cy="5009428"/>
          </a:xfrm>
        </p:spPr>
        <p:txBody>
          <a:bodyPr/>
          <a:lstStyle/>
          <a:p>
            <a:pPr algn="just"/>
            <a:r>
              <a:rPr lang="en-US" dirty="0"/>
              <a:t>We have two data sets namely App data and Review data. Our approach is to check these data sets for there integrity and correctness, apply suitable transformations and cleaning on them and visualize trends that will reinforce our knowledge to predict optimum variable values that an app developer should adopt in order to release a successful new app on app store. We will be answering following technical and business query based on analysis above.</a:t>
            </a:r>
          </a:p>
          <a:p>
            <a:pPr algn="just"/>
            <a:r>
              <a:rPr lang="en-US" dirty="0"/>
              <a:t>1.  Which category of apps are performing better in terms of rating.</a:t>
            </a:r>
          </a:p>
          <a:p>
            <a:pPr algn="just"/>
            <a:r>
              <a:rPr lang="en-US" dirty="0"/>
              <a:t>2. What is the best category that has received highest installations.</a:t>
            </a:r>
          </a:p>
          <a:p>
            <a:pPr algn="just"/>
            <a:r>
              <a:rPr lang="en-US" dirty="0"/>
              <a:t>3. What are the market gaps that can be harnessed with launch of new apps.</a:t>
            </a:r>
          </a:p>
        </p:txBody>
      </p:sp>
      <p:pic>
        <p:nvPicPr>
          <p:cNvPr id="13316" name="Picture 4" descr="Computer Vision Png Transparent - Parque Estadual Da Serra Do Papagaio, Vision Png - free transparent png images - pngaaa.com">
            <a:extLst>
              <a:ext uri="{FF2B5EF4-FFF2-40B4-BE49-F238E27FC236}">
                <a16:creationId xmlns:a16="http://schemas.microsoft.com/office/drawing/2014/main" id="{3B865EDC-9586-41C2-958E-7FC959F32C2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nalysis of Apps in the Google Play Store | Data Science Blog">
            <a:extLst>
              <a:ext uri="{FF2B5EF4-FFF2-40B4-BE49-F238E27FC236}">
                <a16:creationId xmlns:a16="http://schemas.microsoft.com/office/drawing/2014/main" id="{C3A4170B-0A48-4558-8A43-A3CDA897F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735" y="1246911"/>
            <a:ext cx="3939409" cy="243965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ow Customer Reviews Can Help Boost Industrial Sales">
            <a:extLst>
              <a:ext uri="{FF2B5EF4-FFF2-40B4-BE49-F238E27FC236}">
                <a16:creationId xmlns:a16="http://schemas.microsoft.com/office/drawing/2014/main" id="{C21A7C4A-443A-43A8-87FF-FCC650D43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734" y="3686570"/>
            <a:ext cx="3939409" cy="243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5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31E5-1907-4FA8-9801-C68AFA8F3793}"/>
              </a:ext>
            </a:extLst>
          </p:cNvPr>
          <p:cNvSpPr>
            <a:spLocks noGrp="1"/>
          </p:cNvSpPr>
          <p:nvPr>
            <p:ph type="title"/>
          </p:nvPr>
        </p:nvSpPr>
        <p:spPr>
          <a:xfrm>
            <a:off x="646112" y="452718"/>
            <a:ext cx="9630002" cy="853568"/>
          </a:xfrm>
        </p:spPr>
        <p:txBody>
          <a:bodyPr/>
          <a:lstStyle/>
          <a:p>
            <a:r>
              <a:rPr lang="en-US" dirty="0"/>
              <a:t>Refining raw data to Values	</a:t>
            </a:r>
          </a:p>
        </p:txBody>
      </p:sp>
      <p:sp>
        <p:nvSpPr>
          <p:cNvPr id="4" name="Content Placeholder 3">
            <a:extLst>
              <a:ext uri="{FF2B5EF4-FFF2-40B4-BE49-F238E27FC236}">
                <a16:creationId xmlns:a16="http://schemas.microsoft.com/office/drawing/2014/main" id="{6F5F6637-8F56-47A7-AC37-D29DC098F0ED}"/>
              </a:ext>
            </a:extLst>
          </p:cNvPr>
          <p:cNvSpPr>
            <a:spLocks noGrp="1"/>
          </p:cNvSpPr>
          <p:nvPr>
            <p:ph sz="half" idx="2"/>
          </p:nvPr>
        </p:nvSpPr>
        <p:spPr>
          <a:xfrm>
            <a:off x="5001492" y="1306286"/>
            <a:ext cx="6123708" cy="4950051"/>
          </a:xfrm>
        </p:spPr>
        <p:txBody>
          <a:bodyPr>
            <a:normAutofit fontScale="25000" lnSpcReduction="20000"/>
          </a:bodyPr>
          <a:lstStyle/>
          <a:p>
            <a:pPr marL="584200" indent="-571500">
              <a:spcBef>
                <a:spcPts val="100"/>
              </a:spcBef>
              <a:buClr>
                <a:srgbClr val="000000"/>
              </a:buClr>
              <a:buSzPct val="93333"/>
              <a:buFont typeface="Wingdings" panose="05000000000000000000" pitchFamily="2" charset="2"/>
              <a:buChar char="Ø"/>
              <a:tabLst>
                <a:tab pos="354965" algn="l"/>
                <a:tab pos="355600" algn="l"/>
              </a:tabLst>
            </a:pPr>
            <a:r>
              <a:rPr lang="en-US" sz="7200" dirty="0">
                <a:solidFill>
                  <a:schemeClr val="tx2"/>
                </a:solidFill>
              </a:rPr>
              <a:t>Loading the data sets: There are two datasets, Play store app dataset and User Reviews dataset.</a:t>
            </a:r>
          </a:p>
          <a:p>
            <a:pPr>
              <a:lnSpc>
                <a:spcPct val="100000"/>
              </a:lnSpc>
              <a:spcBef>
                <a:spcPts val="15"/>
              </a:spcBef>
              <a:buFont typeface="Wingdings" panose="05000000000000000000" pitchFamily="2" charset="2"/>
              <a:buChar char="Ø"/>
            </a:pPr>
            <a:endParaRPr lang="en-US" sz="7200" dirty="0">
              <a:solidFill>
                <a:schemeClr val="tx2"/>
              </a:solidFill>
            </a:endParaRPr>
          </a:p>
          <a:p>
            <a:pPr marL="584200" indent="-571500">
              <a:buClr>
                <a:srgbClr val="000000"/>
              </a:buClr>
              <a:buSzPct val="93333"/>
              <a:buFont typeface="Wingdings" panose="05000000000000000000" pitchFamily="2" charset="2"/>
              <a:buChar char="Ø"/>
              <a:tabLst>
                <a:tab pos="354965" algn="l"/>
                <a:tab pos="355600" algn="l"/>
              </a:tabLst>
            </a:pPr>
            <a:r>
              <a:rPr lang="en-US" sz="7200" dirty="0">
                <a:solidFill>
                  <a:schemeClr val="tx2"/>
                </a:solidFill>
              </a:rPr>
              <a:t>Import Libraries: NumPy, Pandas, Seaborn and Matplotlib were imported to use during analysis.</a:t>
            </a:r>
          </a:p>
          <a:p>
            <a:pPr>
              <a:lnSpc>
                <a:spcPct val="100000"/>
              </a:lnSpc>
              <a:spcBef>
                <a:spcPts val="20"/>
              </a:spcBef>
              <a:buFont typeface="Wingdings" panose="05000000000000000000" pitchFamily="2" charset="2"/>
              <a:buChar char="Ø"/>
            </a:pPr>
            <a:endParaRPr lang="en-US" sz="7200" dirty="0">
              <a:solidFill>
                <a:schemeClr val="tx2"/>
              </a:solidFill>
            </a:endParaRPr>
          </a:p>
          <a:p>
            <a:pPr marL="584200" marR="5080" indent="-571500" algn="just">
              <a:buClr>
                <a:srgbClr val="000000"/>
              </a:buClr>
              <a:buSzPct val="93333"/>
              <a:buFont typeface="Wingdings" panose="05000000000000000000" pitchFamily="2" charset="2"/>
              <a:buChar char="Ø"/>
              <a:tabLst>
                <a:tab pos="355600" algn="l"/>
              </a:tabLst>
            </a:pPr>
            <a:r>
              <a:rPr lang="en-US" sz="7200" dirty="0">
                <a:solidFill>
                  <a:schemeClr val="tx2"/>
                </a:solidFill>
              </a:rPr>
              <a:t>Data cleaning: Null values, Finding and removing Outliers,  Removing duplicate data.</a:t>
            </a:r>
          </a:p>
          <a:p>
            <a:pPr>
              <a:lnSpc>
                <a:spcPct val="100000"/>
              </a:lnSpc>
              <a:spcBef>
                <a:spcPts val="15"/>
              </a:spcBef>
              <a:buFont typeface="Wingdings" panose="05000000000000000000" pitchFamily="2" charset="2"/>
              <a:buChar char="Ø"/>
            </a:pPr>
            <a:endParaRPr lang="en-US" sz="7200" dirty="0">
              <a:solidFill>
                <a:schemeClr val="tx2"/>
              </a:solidFill>
            </a:endParaRPr>
          </a:p>
          <a:p>
            <a:pPr marL="584200" marR="6985" indent="-571500" algn="just">
              <a:spcBef>
                <a:spcPts val="5"/>
              </a:spcBef>
              <a:buClr>
                <a:srgbClr val="000000"/>
              </a:buClr>
              <a:buSzPct val="93333"/>
              <a:buFont typeface="Wingdings" panose="05000000000000000000" pitchFamily="2" charset="2"/>
              <a:buChar char="Ø"/>
              <a:tabLst>
                <a:tab pos="355600" algn="l"/>
              </a:tabLst>
            </a:pPr>
            <a:r>
              <a:rPr lang="en-US" sz="7200" dirty="0">
                <a:solidFill>
                  <a:schemeClr val="tx2"/>
                </a:solidFill>
              </a:rPr>
              <a:t>Data Imputation: Checking for missing categorical and numerical values and application of suitable transformation to convert them into standard format.</a:t>
            </a:r>
          </a:p>
          <a:p>
            <a:pPr marL="584200" marR="6985" indent="-571500" algn="just">
              <a:spcBef>
                <a:spcPts val="5"/>
              </a:spcBef>
              <a:buClr>
                <a:srgbClr val="000000"/>
              </a:buClr>
              <a:buSzPct val="93333"/>
              <a:buFont typeface="Wingdings" panose="05000000000000000000" pitchFamily="2" charset="2"/>
              <a:buChar char="Ø"/>
              <a:tabLst>
                <a:tab pos="355600" algn="l"/>
              </a:tabLst>
            </a:pPr>
            <a:endParaRPr lang="en-US" sz="7200" dirty="0">
              <a:solidFill>
                <a:schemeClr val="tx2"/>
              </a:solidFill>
            </a:endParaRPr>
          </a:p>
          <a:p>
            <a:pPr marL="584200" marR="6985" indent="-571500" algn="just">
              <a:spcBef>
                <a:spcPts val="5"/>
              </a:spcBef>
              <a:buClr>
                <a:srgbClr val="000000"/>
              </a:buClr>
              <a:buSzPct val="93333"/>
              <a:buFont typeface="Wingdings" panose="05000000000000000000" pitchFamily="2" charset="2"/>
              <a:buChar char="Ø"/>
              <a:tabLst>
                <a:tab pos="355600" algn="l"/>
              </a:tabLst>
            </a:pPr>
            <a:r>
              <a:rPr lang="en-US" sz="7200" dirty="0">
                <a:solidFill>
                  <a:schemeClr val="tx2"/>
                </a:solidFill>
              </a:rPr>
              <a:t>Exploratory Data Analysis: Analyzing the data sets to  summarize their main characteristics using statistical graphics  and data visualizations method.</a:t>
            </a:r>
          </a:p>
          <a:p>
            <a:endParaRPr lang="en-US" dirty="0"/>
          </a:p>
        </p:txBody>
      </p:sp>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959336D9-7008-4844-AD8E-447471097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Data Preparation: How Companies Refine Raw Data into Value [Interactive]">
            <a:extLst>
              <a:ext uri="{FF2B5EF4-FFF2-40B4-BE49-F238E27FC236}">
                <a16:creationId xmlns:a16="http://schemas.microsoft.com/office/drawing/2014/main" id="{DC33ED5A-F2B5-420B-8841-55DAFD4FF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2" y="1306286"/>
            <a:ext cx="3905521" cy="451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A4D9-1AD3-4058-BF91-E559366F5263}"/>
              </a:ext>
            </a:extLst>
          </p:cNvPr>
          <p:cNvSpPr>
            <a:spLocks noGrp="1"/>
          </p:cNvSpPr>
          <p:nvPr>
            <p:ph type="title"/>
          </p:nvPr>
        </p:nvSpPr>
        <p:spPr>
          <a:xfrm>
            <a:off x="646111" y="452718"/>
            <a:ext cx="11171816" cy="1002009"/>
          </a:xfrm>
        </p:spPr>
        <p:txBody>
          <a:bodyPr/>
          <a:lstStyle/>
          <a:p>
            <a:r>
              <a:rPr lang="en-US" dirty="0"/>
              <a:t>App Data and its Attributes</a:t>
            </a:r>
          </a:p>
        </p:txBody>
      </p:sp>
      <p:sp>
        <p:nvSpPr>
          <p:cNvPr id="3" name="Content Placeholder 2">
            <a:extLst>
              <a:ext uri="{FF2B5EF4-FFF2-40B4-BE49-F238E27FC236}">
                <a16:creationId xmlns:a16="http://schemas.microsoft.com/office/drawing/2014/main" id="{41418482-8242-403C-A23F-06EB28A0DD73}"/>
              </a:ext>
            </a:extLst>
          </p:cNvPr>
          <p:cNvSpPr>
            <a:spLocks noGrp="1"/>
          </p:cNvSpPr>
          <p:nvPr>
            <p:ph sz="half" idx="1"/>
          </p:nvPr>
        </p:nvSpPr>
        <p:spPr>
          <a:xfrm>
            <a:off x="646112" y="1593273"/>
            <a:ext cx="8096105" cy="4663065"/>
          </a:xfrm>
        </p:spPr>
        <p:txBody>
          <a:bodyPr>
            <a:normAutofit fontScale="62500" lnSpcReduction="20000"/>
          </a:bodyPr>
          <a:lstStyle/>
          <a:p>
            <a:pPr lvl="0" algn="just"/>
            <a:r>
              <a:rPr lang="en-US" sz="1900" dirty="0"/>
              <a:t>App: This column contains name of the app in string format.</a:t>
            </a:r>
          </a:p>
          <a:p>
            <a:pPr lvl="0" algn="just"/>
            <a:r>
              <a:rPr lang="en-US" sz="1900" dirty="0"/>
              <a:t>Category: Category of the app is defined as the broad subject that the app aims to cover for. These values are again mentioned in string format.</a:t>
            </a:r>
          </a:p>
          <a:p>
            <a:pPr lvl="0" algn="just"/>
            <a:r>
              <a:rPr lang="en-US" sz="1900" dirty="0"/>
              <a:t>Rating: It reflects value of aggregated rating received by an app from all reviews. Logically this rating should not be greater then 5 and should not be greater then 1, but there may be case were app is never been rated in such case only app may contain null value for rating. </a:t>
            </a:r>
          </a:p>
          <a:p>
            <a:pPr lvl="0" algn="just"/>
            <a:r>
              <a:rPr lang="en-US" sz="1900" dirty="0"/>
              <a:t>Reviews: It contains number of reviews given to particular app. The value mentioned is not a simple number but number prefixed with M or K, which stands for million and thousands respectively. The values are mentioned as string.</a:t>
            </a:r>
          </a:p>
          <a:p>
            <a:pPr lvl="0" algn="just"/>
            <a:r>
              <a:rPr lang="en-US" sz="1900" dirty="0"/>
              <a:t>Installs: It specifies apps category based on number of installs made by user for particular app. No exact number is given instead categorization is done as 10+, 100+, 1000+ and so on.</a:t>
            </a:r>
          </a:p>
          <a:p>
            <a:pPr lvl="0" algn="just"/>
            <a:r>
              <a:rPr lang="en-US" sz="1900" dirty="0"/>
              <a:t>Type: This column specifies whether particular app is paid or free. Value mentioned as string.</a:t>
            </a:r>
          </a:p>
          <a:p>
            <a:pPr lvl="0" algn="just"/>
            <a:r>
              <a:rPr lang="en-US" sz="1900" dirty="0"/>
              <a:t>Price: It gives the value or price applicable to user in order to install or buy particular app. The values mentioned is float number prefixed with currency symbol, which in this case is $. The final value is mentioned as string.</a:t>
            </a:r>
          </a:p>
          <a:p>
            <a:pPr lvl="0" algn="just"/>
            <a:r>
              <a:rPr lang="en-US" sz="1900" dirty="0"/>
              <a:t>Content Rating: It categorizes the app based on target audience age suitable to use app.</a:t>
            </a:r>
          </a:p>
          <a:p>
            <a:pPr lvl="0" algn="just"/>
            <a:r>
              <a:rPr lang="en-US" sz="1900" dirty="0"/>
              <a:t>Genres: It categorizes app based on genres associated with the app. There may be multiple genres category on single app.</a:t>
            </a:r>
          </a:p>
          <a:p>
            <a:pPr lvl="0" algn="just"/>
            <a:r>
              <a:rPr lang="en-US" sz="1900" dirty="0"/>
              <a:t>Last Update: This column mentions last update date of the app. </a:t>
            </a:r>
          </a:p>
          <a:p>
            <a:pPr lvl="0" algn="just"/>
            <a:r>
              <a:rPr lang="en-US" sz="1900" dirty="0"/>
              <a:t>Current Version: The column specifies current version of app available on app store.</a:t>
            </a:r>
          </a:p>
          <a:p>
            <a:pPr lvl="0" algn="just"/>
            <a:r>
              <a:rPr lang="en-US" sz="1900" dirty="0"/>
              <a:t>Android version: It specifies the least android version required to run the app on mobile.</a:t>
            </a:r>
          </a:p>
          <a:p>
            <a:endParaRPr lang="en-US" dirty="0"/>
          </a:p>
        </p:txBody>
      </p:sp>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2FEE47B0-88D9-4347-9933-11DDB1A4B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10 Smartphone Apps for Your Security Guard Agency - OfficerReports">
            <a:extLst>
              <a:ext uri="{FF2B5EF4-FFF2-40B4-BE49-F238E27FC236}">
                <a16:creationId xmlns:a16="http://schemas.microsoft.com/office/drawing/2014/main" id="{95C70BB0-B6F7-473C-B248-D01E88990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826" y="1886857"/>
            <a:ext cx="2927269" cy="415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8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A4D9-1AD3-4058-BF91-E559366F5263}"/>
              </a:ext>
            </a:extLst>
          </p:cNvPr>
          <p:cNvSpPr>
            <a:spLocks noGrp="1"/>
          </p:cNvSpPr>
          <p:nvPr>
            <p:ph type="title"/>
          </p:nvPr>
        </p:nvSpPr>
        <p:spPr>
          <a:xfrm>
            <a:off x="646111" y="452718"/>
            <a:ext cx="11171816" cy="1002009"/>
          </a:xfrm>
        </p:spPr>
        <p:txBody>
          <a:bodyPr/>
          <a:lstStyle/>
          <a:p>
            <a:r>
              <a:rPr lang="en-US" dirty="0"/>
              <a:t>Review Data and its Attributes</a:t>
            </a:r>
          </a:p>
        </p:txBody>
      </p:sp>
      <p:sp>
        <p:nvSpPr>
          <p:cNvPr id="3" name="Content Placeholder 2">
            <a:extLst>
              <a:ext uri="{FF2B5EF4-FFF2-40B4-BE49-F238E27FC236}">
                <a16:creationId xmlns:a16="http://schemas.microsoft.com/office/drawing/2014/main" id="{41418482-8242-403C-A23F-06EB28A0DD73}"/>
              </a:ext>
            </a:extLst>
          </p:cNvPr>
          <p:cNvSpPr>
            <a:spLocks noGrp="1"/>
          </p:cNvSpPr>
          <p:nvPr>
            <p:ph sz="half" idx="1"/>
          </p:nvPr>
        </p:nvSpPr>
        <p:spPr>
          <a:xfrm>
            <a:off x="646112" y="1593273"/>
            <a:ext cx="8096105" cy="4663065"/>
          </a:xfrm>
        </p:spPr>
        <p:txBody>
          <a:bodyPr>
            <a:normAutofit/>
          </a:bodyPr>
          <a:lstStyle/>
          <a:p>
            <a:pPr lvl="0" algn="just"/>
            <a:r>
              <a:rPr lang="en-US" dirty="0"/>
              <a:t>App: This column contains the name of app in short description. The format is similar to App data set and is in string.</a:t>
            </a:r>
          </a:p>
          <a:p>
            <a:pPr lvl="0" algn="just"/>
            <a:r>
              <a:rPr lang="en-US" dirty="0"/>
              <a:t>Translated Reviews: This column contains translated reviews of users translated in English and is mentioned in string format.</a:t>
            </a:r>
          </a:p>
          <a:p>
            <a:pPr lvl="0" algn="just"/>
            <a:r>
              <a:rPr lang="en-US" dirty="0"/>
              <a:t>Sentiment: This column mentions categorization of translated reviews based on fact that comment is positive, negative or neutral.</a:t>
            </a:r>
          </a:p>
          <a:p>
            <a:pPr lvl="0" algn="just"/>
            <a:r>
              <a:rPr lang="en-US" dirty="0"/>
              <a:t>Sentiment Polarity: Score of review based on its polarity towards positive or negative sentiment. Most negative sentiment have value of -1 while most positive comment will get value of +1, 0 polarity means neutral comment.</a:t>
            </a:r>
          </a:p>
          <a:p>
            <a:pPr algn="just"/>
            <a:r>
              <a:rPr lang="en-US" dirty="0"/>
              <a:t>Sentiment subjectivity: Score of review based on its content registering subject matters. </a:t>
            </a:r>
          </a:p>
        </p:txBody>
      </p:sp>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A900CDE4-ADF1-4703-B1E4-6CFC73423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Wat is het beste platform voor je reviews? | Extendure">
            <a:extLst>
              <a:ext uri="{FF2B5EF4-FFF2-40B4-BE49-F238E27FC236}">
                <a16:creationId xmlns:a16="http://schemas.microsoft.com/office/drawing/2014/main" id="{254EAE93-30E5-439F-A2E4-1A143E433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076" y="2257757"/>
            <a:ext cx="3122770" cy="319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4D94-5618-41CE-A1BB-42F852444430}"/>
              </a:ext>
            </a:extLst>
          </p:cNvPr>
          <p:cNvSpPr>
            <a:spLocks noGrp="1"/>
          </p:cNvSpPr>
          <p:nvPr>
            <p:ph type="title"/>
          </p:nvPr>
        </p:nvSpPr>
        <p:spPr>
          <a:xfrm>
            <a:off x="646111" y="452718"/>
            <a:ext cx="10312834" cy="766482"/>
          </a:xfrm>
        </p:spPr>
        <p:txBody>
          <a:bodyPr/>
          <a:lstStyle/>
          <a:p>
            <a:r>
              <a:rPr lang="en-US" dirty="0"/>
              <a:t>Data Cleaning and Standardization</a:t>
            </a:r>
          </a:p>
        </p:txBody>
      </p:sp>
      <p:sp>
        <p:nvSpPr>
          <p:cNvPr id="3" name="Content Placeholder 2">
            <a:extLst>
              <a:ext uri="{FF2B5EF4-FFF2-40B4-BE49-F238E27FC236}">
                <a16:creationId xmlns:a16="http://schemas.microsoft.com/office/drawing/2014/main" id="{290613CB-1B59-490A-B67C-1BB9585219D6}"/>
              </a:ext>
            </a:extLst>
          </p:cNvPr>
          <p:cNvSpPr>
            <a:spLocks noGrp="1"/>
          </p:cNvSpPr>
          <p:nvPr>
            <p:ph idx="1"/>
          </p:nvPr>
        </p:nvSpPr>
        <p:spPr>
          <a:xfrm>
            <a:off x="646111" y="1219200"/>
            <a:ext cx="10899777" cy="5186082"/>
          </a:xfrm>
        </p:spPr>
        <p:txBody>
          <a:bodyPr>
            <a:normAutofit fontScale="77500" lnSpcReduction="20000"/>
          </a:bodyPr>
          <a:lstStyle/>
          <a:p>
            <a:pPr lvl="0" algn="just"/>
            <a:r>
              <a:rPr lang="en-US" b="1" dirty="0"/>
              <a:t>Inspecting App Data: </a:t>
            </a:r>
            <a:r>
              <a:rPr lang="en-US" dirty="0"/>
              <a:t>Head and info methods were applied on both data to get first view of data set.</a:t>
            </a:r>
          </a:p>
          <a:p>
            <a:pPr lvl="0" algn="just"/>
            <a:r>
              <a:rPr lang="en-US" b="1" dirty="0"/>
              <a:t>Understanding Variables: </a:t>
            </a:r>
            <a:r>
              <a:rPr lang="en-US" dirty="0"/>
              <a:t>By applying describe method on data set and unique method on each column of data set, we got an understanding of how the values are placed within each column of dataset.</a:t>
            </a:r>
          </a:p>
          <a:p>
            <a:pPr lvl="0" algn="just"/>
            <a:r>
              <a:rPr lang="en-US" b="1" dirty="0"/>
              <a:t>Standardization of column variables: </a:t>
            </a:r>
            <a:r>
              <a:rPr lang="en-US" dirty="0"/>
              <a:t>Unit of measurement of column Size and Reviews was different within columns. I have utilized custom defined function and converted values of Size to MB only and Reviews to Numbers only. Similarly values in Installation column was standardized to numbers and that of Update date to Timestamp. </a:t>
            </a:r>
          </a:p>
          <a:p>
            <a:pPr lvl="0" algn="just"/>
            <a:r>
              <a:rPr lang="en-US" b="1" dirty="0"/>
              <a:t>Manipulated columns: </a:t>
            </a:r>
            <a:r>
              <a:rPr lang="en-US" dirty="0"/>
              <a:t>Some columns have descriptive details that can not be converted into numbers or unique single data directly, I have manipulated them to convert their values either in single number or single value.  I have extracted lowest version number for android version, extracted first genres as primary genres.</a:t>
            </a:r>
          </a:p>
          <a:p>
            <a:pPr lvl="0" algn="just"/>
            <a:r>
              <a:rPr lang="en-US" b="1" dirty="0"/>
              <a:t>Subcategorization based on values: </a:t>
            </a:r>
            <a:r>
              <a:rPr lang="en-US" dirty="0"/>
              <a:t>I have also subcategorized apps based on value and its distribution within columns. With number of reviews being highly distributed throughout big span, app has been categorized into Very high reviews, High reviews, Medium Reviews, Low Reviews and Very low reviews. Similarly, I have categorized Rating and size of app too on similar pattern.</a:t>
            </a:r>
          </a:p>
          <a:p>
            <a:pPr algn="just"/>
            <a:r>
              <a:rPr lang="en-US" b="1" dirty="0"/>
              <a:t>Exclusion of Rows: </a:t>
            </a:r>
            <a:r>
              <a:rPr lang="en-US" dirty="0"/>
              <a:t>There are certain rows that are not required for analysis that has been dropped out of data frame. There is one row that have size value mentioned as 1000+, which is dropped from data frame. There are 1173 apps with duplicate name, I have removed some of duplicate data by using </a:t>
            </a:r>
            <a:r>
              <a:rPr lang="en-US" dirty="0" err="1"/>
              <a:t>drop_duplicate</a:t>
            </a:r>
            <a:r>
              <a:rPr lang="en-US" dirty="0"/>
              <a:t>() method and in next step shorted data for rating and excluded app name duplicates using </a:t>
            </a:r>
            <a:r>
              <a:rPr lang="en-US" dirty="0" err="1"/>
              <a:t>drop_duplicate</a:t>
            </a:r>
            <a:r>
              <a:rPr lang="en-US" dirty="0"/>
              <a:t>() function considering app name as subset and keeping only first record. For App review data frame around 26868 rows do not have translated reviews, and hence has been dropped from final data frame.</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6A6942CF-B5D6-45D2-80A2-42A075C68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0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984C-EDC1-4036-AA9D-16BFF2E5ACCA}"/>
              </a:ext>
            </a:extLst>
          </p:cNvPr>
          <p:cNvSpPr>
            <a:spLocks noGrp="1"/>
          </p:cNvSpPr>
          <p:nvPr>
            <p:ph type="title"/>
          </p:nvPr>
        </p:nvSpPr>
        <p:spPr>
          <a:xfrm>
            <a:off x="646111" y="207818"/>
            <a:ext cx="9647816" cy="1108364"/>
          </a:xfrm>
        </p:spPr>
        <p:txBody>
          <a:bodyPr/>
          <a:lstStyle/>
          <a:p>
            <a:r>
              <a:rPr lang="en-US" dirty="0"/>
              <a:t>Pairwise variable plot </a:t>
            </a:r>
            <a:br>
              <a:rPr lang="en-US" dirty="0"/>
            </a:br>
            <a:r>
              <a:rPr lang="en-US" sz="2000" dirty="0"/>
              <a:t>(After excluding Varies with device cases)</a:t>
            </a:r>
          </a:p>
        </p:txBody>
      </p:sp>
      <p:pic>
        <p:nvPicPr>
          <p:cNvPr id="1026" name="Picture 2">
            <a:extLst>
              <a:ext uri="{FF2B5EF4-FFF2-40B4-BE49-F238E27FC236}">
                <a16:creationId xmlns:a16="http://schemas.microsoft.com/office/drawing/2014/main" id="{77192736-1BE6-4FE6-AEB3-8154D51BDA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510144"/>
            <a:ext cx="6960034" cy="4994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0F0F46-49FA-4B61-8AAB-838BC815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823" y="1510144"/>
            <a:ext cx="4093704" cy="4994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uter Vision Png Transparent - Parque Estadual Da Serra Do Papagaio, Vision Png - free transparent png images - pngaaa.com">
            <a:extLst>
              <a:ext uri="{FF2B5EF4-FFF2-40B4-BE49-F238E27FC236}">
                <a16:creationId xmlns:a16="http://schemas.microsoft.com/office/drawing/2014/main" id="{855ECF3D-9845-4BED-9958-86CCCCB97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401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1078</TotalTime>
  <Words>2719</Words>
  <Application>Microsoft Office PowerPoint</Application>
  <PresentationFormat>Widescreen</PresentationFormat>
  <Paragraphs>153</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Bahnschrift SemiBold SemiConden</vt:lpstr>
      <vt:lpstr>Berlin Sans FB</vt:lpstr>
      <vt:lpstr>Bodoni MT</vt:lpstr>
      <vt:lpstr>Century Gothic</vt:lpstr>
      <vt:lpstr>Cooper Black</vt:lpstr>
      <vt:lpstr>Wingdings</vt:lpstr>
      <vt:lpstr>Wingdings 3</vt:lpstr>
      <vt:lpstr>Ion</vt:lpstr>
      <vt:lpstr>CAPSTON PROJECT-1 Play Store App and Review analysis</vt:lpstr>
      <vt:lpstr>WHY APPS SO IMPORTENT</vt:lpstr>
      <vt:lpstr>Introduction</vt:lpstr>
      <vt:lpstr>Problem Statement</vt:lpstr>
      <vt:lpstr>Refining raw data to Values </vt:lpstr>
      <vt:lpstr>App Data and its Attributes</vt:lpstr>
      <vt:lpstr>Review Data and its Attributes</vt:lpstr>
      <vt:lpstr>Data Cleaning and Standardization</vt:lpstr>
      <vt:lpstr>Pairwise variable plot  (After excluding Varies with device cases)</vt:lpstr>
      <vt:lpstr>Correlation heat map for variables within paid app only</vt:lpstr>
      <vt:lpstr>Number of apps available in each category</vt:lpstr>
      <vt:lpstr>Rating distribution within apps</vt:lpstr>
      <vt:lpstr>Total number of installations within app and its category</vt:lpstr>
      <vt:lpstr>Distribution of reviews within Apps and its category</vt:lpstr>
      <vt:lpstr>Analysis of Paid Apps</vt:lpstr>
      <vt:lpstr>App Review analysis (Overview of written reviews)</vt:lpstr>
      <vt:lpstr>App Review analysis on category of App</vt:lpstr>
      <vt:lpstr>App Review analysis on primary genres of app</vt:lpstr>
      <vt:lpstr>App Review analysis on 20highest reviewed apps</vt:lpstr>
      <vt:lpstr>Conclusion</vt:lpstr>
      <vt:lpstr>Business Outlook and Opportunities</vt:lpstr>
      <vt:lpstr>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 Store App and Review analysis</dc:title>
  <dc:creator>MY</dc:creator>
  <cp:lastModifiedBy>MY</cp:lastModifiedBy>
  <cp:revision>58</cp:revision>
  <dcterms:created xsi:type="dcterms:W3CDTF">2023-03-05T08:25:41Z</dcterms:created>
  <dcterms:modified xsi:type="dcterms:W3CDTF">2023-03-08T17:02:40Z</dcterms:modified>
</cp:coreProperties>
</file>